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46" r:id="rId2"/>
    <p:sldMasterId id="2147483772" r:id="rId3"/>
  </p:sldMasterIdLst>
  <p:notesMasterIdLst>
    <p:notesMasterId r:id="rId26"/>
  </p:notesMasterIdLst>
  <p:sldIdLst>
    <p:sldId id="295" r:id="rId4"/>
    <p:sldId id="297" r:id="rId5"/>
    <p:sldId id="306" r:id="rId6"/>
    <p:sldId id="308" r:id="rId7"/>
    <p:sldId id="320" r:id="rId8"/>
    <p:sldId id="309" r:id="rId9"/>
    <p:sldId id="298" r:id="rId10"/>
    <p:sldId id="299" r:id="rId11"/>
    <p:sldId id="300" r:id="rId12"/>
    <p:sldId id="301" r:id="rId13"/>
    <p:sldId id="302" r:id="rId14"/>
    <p:sldId id="303" r:id="rId15"/>
    <p:sldId id="310" r:id="rId16"/>
    <p:sldId id="312" r:id="rId17"/>
    <p:sldId id="313" r:id="rId18"/>
    <p:sldId id="319" r:id="rId19"/>
    <p:sldId id="314" r:id="rId20"/>
    <p:sldId id="315" r:id="rId21"/>
    <p:sldId id="316" r:id="rId22"/>
    <p:sldId id="318" r:id="rId23"/>
    <p:sldId id="317" r:id="rId24"/>
    <p:sldId id="304" r:id="rId25"/>
  </p:sldIdLst>
  <p:sldSz cx="9144000" cy="6858000" type="screen4x3"/>
  <p:notesSz cx="6877050" cy="965358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C32E"/>
    <a:srgbClr val="FED46A"/>
    <a:srgbClr val="000066"/>
    <a:srgbClr val="FF9933"/>
    <a:srgbClr val="00FFFF"/>
    <a:srgbClr val="0C81FF"/>
    <a:srgbClr val="59A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2" autoAdjust="0"/>
  </p:normalViewPr>
  <p:slideViewPr>
    <p:cSldViewPr>
      <p:cViewPr>
        <p:scale>
          <a:sx n="50" d="100"/>
          <a:sy n="50" d="100"/>
        </p:scale>
        <p:origin x="-2376" y="-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A0387-20E0-4CC2-BD5F-BAA7100C9F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242FF4-FC33-4809-BEA9-A278ABC4A22D}">
      <dgm:prSet/>
      <dgm:spPr/>
      <dgm:t>
        <a:bodyPr/>
        <a:lstStyle/>
        <a:p>
          <a:pPr rtl="0"/>
          <a:r>
            <a:rPr lang="es-ES" b="1" dirty="0" smtClean="0"/>
            <a:t>PLACER</a:t>
          </a:r>
          <a:endParaRPr lang="es-ES" b="1" dirty="0"/>
        </a:p>
      </dgm:t>
    </dgm:pt>
    <dgm:pt modelId="{D65F872B-5657-41A5-9E87-751DC1292244}" type="parTrans" cxnId="{2F6E9D6B-3425-4340-B322-0471065C3D5C}">
      <dgm:prSet/>
      <dgm:spPr/>
      <dgm:t>
        <a:bodyPr/>
        <a:lstStyle/>
        <a:p>
          <a:endParaRPr lang="es-ES"/>
        </a:p>
      </dgm:t>
    </dgm:pt>
    <dgm:pt modelId="{06678EBF-A236-4ED7-A12D-547EF4BDA444}" type="sibTrans" cxnId="{2F6E9D6B-3425-4340-B322-0471065C3D5C}">
      <dgm:prSet/>
      <dgm:spPr/>
      <dgm:t>
        <a:bodyPr/>
        <a:lstStyle/>
        <a:p>
          <a:endParaRPr lang="es-ES"/>
        </a:p>
      </dgm:t>
    </dgm:pt>
    <dgm:pt modelId="{33F9D706-B3FC-453D-82C6-8742B119F8BF}" type="pres">
      <dgm:prSet presAssocID="{DBEA0387-20E0-4CC2-BD5F-BAA7100C9F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4CC57D-E87E-4A83-A7A6-7905F7702CBE}" type="pres">
      <dgm:prSet presAssocID="{28242FF4-FC33-4809-BEA9-A278ABC4A22D}" presName="node" presStyleLbl="node1" presStyleIdx="0" presStyleCnt="1" custScaleX="1092267" custRadScaleRad="82449" custRadScaleInc="2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6E9D6B-3425-4340-B322-0471065C3D5C}" srcId="{DBEA0387-20E0-4CC2-BD5F-BAA7100C9F7D}" destId="{28242FF4-FC33-4809-BEA9-A278ABC4A22D}" srcOrd="0" destOrd="0" parTransId="{D65F872B-5657-41A5-9E87-751DC1292244}" sibTransId="{06678EBF-A236-4ED7-A12D-547EF4BDA444}"/>
    <dgm:cxn modelId="{98E89F98-D2B5-4BDA-B56F-CEDBDF723F50}" type="presOf" srcId="{DBEA0387-20E0-4CC2-BD5F-BAA7100C9F7D}" destId="{33F9D706-B3FC-453D-82C6-8742B119F8BF}" srcOrd="0" destOrd="0" presId="urn:microsoft.com/office/officeart/2005/8/layout/cycle2"/>
    <dgm:cxn modelId="{E6F84E82-8516-4166-9994-7A08DF498E5D}" type="presOf" srcId="{28242FF4-FC33-4809-BEA9-A278ABC4A22D}" destId="{064CC57D-E87E-4A83-A7A6-7905F7702CBE}" srcOrd="0" destOrd="0" presId="urn:microsoft.com/office/officeart/2005/8/layout/cycle2"/>
    <dgm:cxn modelId="{964A4816-8C85-47A4-B2AF-500C95046614}" type="presParOf" srcId="{33F9D706-B3FC-453D-82C6-8742B119F8BF}" destId="{064CC57D-E87E-4A83-A7A6-7905F7702C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CC57D-E87E-4A83-A7A6-7905F7702CBE}">
      <dsp:nvSpPr>
        <dsp:cNvPr id="0" name=""/>
        <dsp:cNvSpPr/>
      </dsp:nvSpPr>
      <dsp:spPr>
        <a:xfrm>
          <a:off x="8532" y="0"/>
          <a:ext cx="6392178" cy="585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PLACER</a:t>
          </a:r>
          <a:endParaRPr lang="es-ES" sz="2500" b="1" kern="1200" dirty="0"/>
        </a:p>
      </dsp:txBody>
      <dsp:txXfrm>
        <a:off x="944645" y="85704"/>
        <a:ext cx="4519952" cy="41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584700"/>
            <a:ext cx="550227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9BF5FC3-3B2E-4A0E-93A6-A474691347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39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062F-FA2A-4A16-B4D9-9C216B924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6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8AA9-AABE-4D0F-8999-A392173997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94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55C34-B44C-4C3F-AD46-2953BD02A7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2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338C-528C-47DF-99AB-49481D09EF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1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062F-FA2A-4A16-B4D9-9C216B9245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5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7401-E944-4957-8A9F-F59815A127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3ABB-DED0-4A4F-8CB1-6A2A2C9243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6F98-2A5A-4271-98C9-0CF6F2E0F6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EC6D-645F-41EA-AB77-8BC089B8F24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0548-2F11-406F-94D6-D6A727104B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2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4357-4C51-4B18-9724-C9CF4649DE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0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7401-E944-4957-8A9F-F59815A12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881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964B-20DE-48FA-885B-C92F6C7C67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ECBC-3963-49CD-8D4C-F4DAA1B851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5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8AA9-AABE-4D0F-8999-A3921739978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5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55C34-B44C-4C3F-AD46-2953BD02A7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338C-528C-47DF-99AB-49481D09EF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58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3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7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5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3ABB-DED0-4A4F-8CB1-6A2A2C9243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95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04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40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29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0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338C-528C-47DF-99AB-49481D09EF4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6F98-2A5A-4271-98C9-0CF6F2E0F6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3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EC6D-645F-41EA-AB77-8BC089B8F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0548-2F11-406F-94D6-D6A727104B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2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4357-4C51-4B18-9724-C9CF4649DE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8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964B-20DE-48FA-885B-C92F6C7C67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ECBC-3963-49CD-8D4C-F4DAA1B85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99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C73DAB3-130A-48A8-9283-37E0DBF6FE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C73DAB3-130A-48A8-9283-37E0DBF6FE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8DA52B-347C-4621-A13C-B5BF1E6D04E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01/11/2017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F4A9E3D-4402-4833-801D-F834D2CC9F4E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01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190" y="2348880"/>
            <a:ext cx="9083356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44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s-ES" sz="20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Intervención psicoeducativa con el menor agresor: perfil,  proceso terapéutico, intervención educativa</a:t>
            </a:r>
            <a:r>
              <a:rPr lang="es-ES" sz="2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.</a:t>
            </a:r>
          </a:p>
          <a:p>
            <a:pPr algn="ctr">
              <a:defRPr/>
            </a:pPr>
            <a:r>
              <a:rPr lang="es-ES" sz="2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Dinámicas </a:t>
            </a:r>
            <a:r>
              <a:rPr lang="es-ES" sz="20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psicoeducativas.</a:t>
            </a:r>
            <a:endParaRPr lang="es-ES" sz="2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20072" y="5394618"/>
            <a:ext cx="3621897" cy="584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6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Emilio López Bastos</a:t>
            </a:r>
          </a:p>
          <a:p>
            <a:pPr algn="ctr">
              <a:defRPr/>
            </a:pPr>
            <a:r>
              <a:rPr lang="es-ES" sz="16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Psicólogo GS y Sexólogo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235272" y="5984704"/>
            <a:ext cx="34563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</a:rPr>
              <a:t>   </a:t>
            </a:r>
            <a:r>
              <a:rPr lang="es-ES" altLang="es-ES" sz="1200" b="1" dirty="0" smtClean="0">
                <a:solidFill>
                  <a:srgbClr val="000000"/>
                </a:solidFill>
              </a:rPr>
              <a:t>Pdte. </a:t>
            </a:r>
            <a:r>
              <a:rPr lang="es-ES" altLang="es-ES" sz="1200" b="1" dirty="0" err="1" smtClean="0">
                <a:solidFill>
                  <a:srgbClr val="000000"/>
                </a:solidFill>
              </a:rPr>
              <a:t>Sociedade</a:t>
            </a:r>
            <a:r>
              <a:rPr lang="es-ES" altLang="es-ES" sz="1200" b="1" dirty="0" smtClean="0">
                <a:solidFill>
                  <a:srgbClr val="000000"/>
                </a:solidFill>
              </a:rPr>
              <a:t> </a:t>
            </a:r>
            <a:r>
              <a:rPr lang="es-ES" altLang="es-ES" sz="1200" b="1" dirty="0">
                <a:solidFill>
                  <a:srgbClr val="000000"/>
                </a:solidFill>
              </a:rPr>
              <a:t>Galega </a:t>
            </a:r>
            <a:r>
              <a:rPr lang="es-ES" altLang="es-ES" sz="1200" b="1" dirty="0" err="1" smtClean="0">
                <a:solidFill>
                  <a:srgbClr val="000000"/>
                </a:solidFill>
              </a:rPr>
              <a:t>Sexoloxía</a:t>
            </a:r>
            <a:endParaRPr lang="es-ES" altLang="es-ES" sz="12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 sz="1200" b="1" dirty="0" smtClean="0">
                <a:solidFill>
                  <a:srgbClr val="000000"/>
                </a:solidFill>
              </a:rPr>
              <a:t>Vocal </a:t>
            </a:r>
            <a:r>
              <a:rPr lang="es-ES" altLang="es-ES" sz="1200" b="1" dirty="0" smtClean="0">
                <a:solidFill>
                  <a:srgbClr val="000000"/>
                </a:solidFill>
              </a:rPr>
              <a:t>Fed. Esp. </a:t>
            </a:r>
            <a:r>
              <a:rPr lang="es-ES" altLang="es-ES" sz="1200" b="1" dirty="0" err="1" smtClean="0">
                <a:solidFill>
                  <a:srgbClr val="000000"/>
                </a:solidFill>
              </a:rPr>
              <a:t>Scdes</a:t>
            </a:r>
            <a:r>
              <a:rPr lang="es-ES" altLang="es-ES" sz="1200" b="1" dirty="0" smtClean="0">
                <a:solidFill>
                  <a:srgbClr val="000000"/>
                </a:solidFill>
              </a:rPr>
              <a:t>. </a:t>
            </a:r>
            <a:r>
              <a:rPr lang="es-ES" altLang="es-ES" sz="1200" b="1" dirty="0" smtClean="0">
                <a:solidFill>
                  <a:srgbClr val="000000"/>
                </a:solidFill>
              </a:rPr>
              <a:t>Sexología (FESS)</a:t>
            </a:r>
            <a:endParaRPr lang="es-ES" altLang="es-ES" sz="1200" b="1" dirty="0">
              <a:solidFill>
                <a:srgbClr val="000000"/>
              </a:solidFill>
            </a:endParaRPr>
          </a:p>
        </p:txBody>
      </p:sp>
      <p:pic>
        <p:nvPicPr>
          <p:cNvPr id="8" name="7 Imagen" descr="C:\Users\Usuario\Desktop\Sogasex-logotipo3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11858" y="5654783"/>
            <a:ext cx="2339752" cy="12032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00437" y="4149080"/>
            <a:ext cx="289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Vigo, 4 Noviembre </a:t>
            </a:r>
            <a:r>
              <a:rPr lang="es-ES" b="1" dirty="0" smtClean="0">
                <a:solidFill>
                  <a:srgbClr val="000000"/>
                </a:solidFill>
              </a:rPr>
              <a:t>2017 </a:t>
            </a: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2" name="Picture 2" descr="C:\Users\Emilio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8" y="-1"/>
            <a:ext cx="9155857" cy="12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ilio\Desktop\LOGOS\Logo FESS 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94" y="5671452"/>
            <a:ext cx="2518321" cy="11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9232265">
            <a:off x="1959149" y="2074411"/>
            <a:ext cx="2305507" cy="194229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 rot="13373213">
            <a:off x="1756183" y="4267775"/>
            <a:ext cx="2540095" cy="191242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 rot="16200000">
            <a:off x="2577901" y="3210826"/>
            <a:ext cx="3384376" cy="220324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77347" y="2339588"/>
            <a:ext cx="2565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Orientación o prácticas no aceptadas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Prácticas no “convencionales”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69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3133710">
            <a:off x="4132617" y="2125182"/>
            <a:ext cx="2629108" cy="247423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25649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Orientación </a:t>
            </a: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sexual no conflictiva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Atracción fuera de la pareja</a:t>
            </a: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8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9232265">
            <a:off x="1959149" y="2074411"/>
            <a:ext cx="2305507" cy="194229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Flecha izquierda y derecha"/>
          <p:cNvSpPr/>
          <p:nvPr/>
        </p:nvSpPr>
        <p:spPr>
          <a:xfrm rot="13065110">
            <a:off x="4248461" y="2036796"/>
            <a:ext cx="2482321" cy="205149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2265749" y="3032606"/>
            <a:ext cx="4178459" cy="233447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52993" y="3429000"/>
            <a:ext cx="2756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Infidelidad no asumida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Sexo 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Orientación no aceptada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Patrón de </a:t>
            </a: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enamoramiento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err="1" smtClean="0">
                <a:solidFill>
                  <a:prstClr val="black"/>
                </a:solidFill>
                <a:latin typeface="Calibri"/>
                <a:ea typeface="+mn-ea"/>
              </a:rPr>
              <a:t>Neofilia</a:t>
            </a:r>
            <a:endParaRPr lang="es-ES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1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412044" y="-242888"/>
            <a:ext cx="8524523" cy="6859588"/>
          </a:xfrm>
          <a:custGeom>
            <a:avLst/>
            <a:gdLst>
              <a:gd name="connsiteX0" fmla="*/ 0 w 9590315"/>
              <a:gd name="connsiteY0" fmla="*/ 5524500 h 6859814"/>
              <a:gd name="connsiteX1" fmla="*/ 1066800 w 9590315"/>
              <a:gd name="connsiteY1" fmla="*/ 5524500 h 6859814"/>
              <a:gd name="connsiteX2" fmla="*/ 3690258 w 9590315"/>
              <a:gd name="connsiteY2" fmla="*/ 2563585 h 6859814"/>
              <a:gd name="connsiteX3" fmla="*/ 6248400 w 9590315"/>
              <a:gd name="connsiteY3" fmla="*/ 2139043 h 6859814"/>
              <a:gd name="connsiteX4" fmla="*/ 7554686 w 9590315"/>
              <a:gd name="connsiteY4" fmla="*/ 636814 h 6859814"/>
              <a:gd name="connsiteX5" fmla="*/ 8654143 w 9590315"/>
              <a:gd name="connsiteY5" fmla="*/ 5959928 h 6859814"/>
              <a:gd name="connsiteX6" fmla="*/ 9590315 w 9590315"/>
              <a:gd name="connsiteY6" fmla="*/ 6036128 h 6859814"/>
              <a:gd name="connsiteX7" fmla="*/ 9590315 w 9590315"/>
              <a:gd name="connsiteY7" fmla="*/ 6036128 h 685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0315" h="6859814">
                <a:moveTo>
                  <a:pt x="0" y="5524500"/>
                </a:moveTo>
                <a:cubicBezTo>
                  <a:pt x="225878" y="5771243"/>
                  <a:pt x="451757" y="6017986"/>
                  <a:pt x="1066800" y="5524500"/>
                </a:cubicBezTo>
                <a:cubicBezTo>
                  <a:pt x="1681843" y="5031014"/>
                  <a:pt x="2826658" y="3127828"/>
                  <a:pt x="3690258" y="2563585"/>
                </a:cubicBezTo>
                <a:cubicBezTo>
                  <a:pt x="4553858" y="1999342"/>
                  <a:pt x="5604329" y="2460172"/>
                  <a:pt x="6248400" y="2139043"/>
                </a:cubicBezTo>
                <a:cubicBezTo>
                  <a:pt x="6892471" y="1817914"/>
                  <a:pt x="7153729" y="0"/>
                  <a:pt x="7554686" y="636814"/>
                </a:cubicBezTo>
                <a:cubicBezTo>
                  <a:pt x="7955643" y="1273628"/>
                  <a:pt x="8314872" y="5060042"/>
                  <a:pt x="8654143" y="5959928"/>
                </a:cubicBezTo>
                <a:cubicBezTo>
                  <a:pt x="8993415" y="6859814"/>
                  <a:pt x="9590315" y="6036128"/>
                  <a:pt x="9590315" y="6036128"/>
                </a:cubicBezTo>
                <a:lnTo>
                  <a:pt x="9590315" y="6036128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436034" y="-392113"/>
            <a:ext cx="2736144" cy="6945313"/>
          </a:xfrm>
          <a:custGeom>
            <a:avLst/>
            <a:gdLst>
              <a:gd name="connsiteX0" fmla="*/ 0 w 3078843"/>
              <a:gd name="connsiteY0" fmla="*/ 5649686 h 6945086"/>
              <a:gd name="connsiteX1" fmla="*/ 359229 w 3078843"/>
              <a:gd name="connsiteY1" fmla="*/ 5921829 h 6945086"/>
              <a:gd name="connsiteX2" fmla="*/ 1611086 w 3078843"/>
              <a:gd name="connsiteY2" fmla="*/ 2198915 h 6945086"/>
              <a:gd name="connsiteX3" fmla="*/ 2188029 w 3078843"/>
              <a:gd name="connsiteY3" fmla="*/ 1676400 h 6945086"/>
              <a:gd name="connsiteX4" fmla="*/ 2307772 w 3078843"/>
              <a:gd name="connsiteY4" fmla="*/ 729343 h 6945086"/>
              <a:gd name="connsiteX5" fmla="*/ 2405743 w 3078843"/>
              <a:gd name="connsiteY5" fmla="*/ 6052457 h 6945086"/>
              <a:gd name="connsiteX6" fmla="*/ 2982686 w 3078843"/>
              <a:gd name="connsiteY6" fmla="*/ 6085115 h 6945086"/>
              <a:gd name="connsiteX7" fmla="*/ 2982686 w 3078843"/>
              <a:gd name="connsiteY7" fmla="*/ 6041572 h 69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843" h="6945086">
                <a:moveTo>
                  <a:pt x="0" y="5649686"/>
                </a:moveTo>
                <a:cubicBezTo>
                  <a:pt x="45357" y="6073321"/>
                  <a:pt x="90715" y="6496957"/>
                  <a:pt x="359229" y="5921829"/>
                </a:cubicBezTo>
                <a:cubicBezTo>
                  <a:pt x="627743" y="5346701"/>
                  <a:pt x="1306286" y="2906486"/>
                  <a:pt x="1611086" y="2198915"/>
                </a:cubicBezTo>
                <a:cubicBezTo>
                  <a:pt x="1915886" y="1491344"/>
                  <a:pt x="2071915" y="1921329"/>
                  <a:pt x="2188029" y="1676400"/>
                </a:cubicBezTo>
                <a:cubicBezTo>
                  <a:pt x="2304143" y="1431471"/>
                  <a:pt x="2271486" y="0"/>
                  <a:pt x="2307772" y="729343"/>
                </a:cubicBezTo>
                <a:cubicBezTo>
                  <a:pt x="2344058" y="1458686"/>
                  <a:pt x="2293257" y="5159828"/>
                  <a:pt x="2405743" y="6052457"/>
                </a:cubicBezTo>
                <a:cubicBezTo>
                  <a:pt x="2518229" y="6945086"/>
                  <a:pt x="2886529" y="6086929"/>
                  <a:pt x="2982686" y="6085115"/>
                </a:cubicBezTo>
                <a:cubicBezTo>
                  <a:pt x="3078843" y="6083301"/>
                  <a:pt x="3030764" y="6062436"/>
                  <a:pt x="2982686" y="6041572"/>
                </a:cubicBezTo>
              </a:path>
            </a:pathLst>
          </a:cu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396523" y="-346075"/>
            <a:ext cx="8631766" cy="7345363"/>
          </a:xfrm>
          <a:custGeom>
            <a:avLst/>
            <a:gdLst>
              <a:gd name="connsiteX0" fmla="*/ 0 w 9710057"/>
              <a:gd name="connsiteY0" fmla="*/ 5626100 h 7346043"/>
              <a:gd name="connsiteX1" fmla="*/ 740229 w 9710057"/>
              <a:gd name="connsiteY1" fmla="*/ 6028872 h 7346043"/>
              <a:gd name="connsiteX2" fmla="*/ 3842657 w 9710057"/>
              <a:gd name="connsiteY2" fmla="*/ 2599872 h 7346043"/>
              <a:gd name="connsiteX3" fmla="*/ 4691743 w 9710057"/>
              <a:gd name="connsiteY3" fmla="*/ 2882900 h 7346043"/>
              <a:gd name="connsiteX4" fmla="*/ 5279572 w 9710057"/>
              <a:gd name="connsiteY4" fmla="*/ 2458358 h 7346043"/>
              <a:gd name="connsiteX5" fmla="*/ 5954486 w 9710057"/>
              <a:gd name="connsiteY5" fmla="*/ 2861129 h 7346043"/>
              <a:gd name="connsiteX6" fmla="*/ 6509657 w 9710057"/>
              <a:gd name="connsiteY6" fmla="*/ 2403929 h 7346043"/>
              <a:gd name="connsiteX7" fmla="*/ 7173686 w 9710057"/>
              <a:gd name="connsiteY7" fmla="*/ 2752272 h 7346043"/>
              <a:gd name="connsiteX8" fmla="*/ 7652657 w 9710057"/>
              <a:gd name="connsiteY8" fmla="*/ 2425700 h 7346043"/>
              <a:gd name="connsiteX9" fmla="*/ 8142515 w 9710057"/>
              <a:gd name="connsiteY9" fmla="*/ 2861129 h 7346043"/>
              <a:gd name="connsiteX10" fmla="*/ 8817429 w 9710057"/>
              <a:gd name="connsiteY10" fmla="*/ 596900 h 7346043"/>
              <a:gd name="connsiteX11" fmla="*/ 9274629 w 9710057"/>
              <a:gd name="connsiteY11" fmla="*/ 6442529 h 7346043"/>
              <a:gd name="connsiteX12" fmla="*/ 9710057 w 9710057"/>
              <a:gd name="connsiteY12" fmla="*/ 6017986 h 7346043"/>
              <a:gd name="connsiteX13" fmla="*/ 9710057 w 9710057"/>
              <a:gd name="connsiteY13" fmla="*/ 6017986 h 734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0057" h="7346043">
                <a:moveTo>
                  <a:pt x="0" y="5626100"/>
                </a:moveTo>
                <a:cubicBezTo>
                  <a:pt x="49893" y="6079671"/>
                  <a:pt x="99786" y="6533243"/>
                  <a:pt x="740229" y="6028872"/>
                </a:cubicBezTo>
                <a:cubicBezTo>
                  <a:pt x="1380672" y="5524501"/>
                  <a:pt x="3184071" y="3124201"/>
                  <a:pt x="3842657" y="2599872"/>
                </a:cubicBezTo>
                <a:cubicBezTo>
                  <a:pt x="4501243" y="2075543"/>
                  <a:pt x="4452257" y="2906486"/>
                  <a:pt x="4691743" y="2882900"/>
                </a:cubicBezTo>
                <a:cubicBezTo>
                  <a:pt x="4931229" y="2859314"/>
                  <a:pt x="5069115" y="2461986"/>
                  <a:pt x="5279572" y="2458358"/>
                </a:cubicBezTo>
                <a:cubicBezTo>
                  <a:pt x="5490029" y="2454730"/>
                  <a:pt x="5749472" y="2870200"/>
                  <a:pt x="5954486" y="2861129"/>
                </a:cubicBezTo>
                <a:cubicBezTo>
                  <a:pt x="6159500" y="2852058"/>
                  <a:pt x="6306457" y="2422072"/>
                  <a:pt x="6509657" y="2403929"/>
                </a:cubicBezTo>
                <a:cubicBezTo>
                  <a:pt x="6712857" y="2385786"/>
                  <a:pt x="6983186" y="2748644"/>
                  <a:pt x="7173686" y="2752272"/>
                </a:cubicBezTo>
                <a:cubicBezTo>
                  <a:pt x="7364186" y="2755900"/>
                  <a:pt x="7491186" y="2407557"/>
                  <a:pt x="7652657" y="2425700"/>
                </a:cubicBezTo>
                <a:cubicBezTo>
                  <a:pt x="7814128" y="2443843"/>
                  <a:pt x="7948386" y="3165929"/>
                  <a:pt x="8142515" y="2861129"/>
                </a:cubicBezTo>
                <a:cubicBezTo>
                  <a:pt x="8336644" y="2556329"/>
                  <a:pt x="8628743" y="0"/>
                  <a:pt x="8817429" y="596900"/>
                </a:cubicBezTo>
                <a:cubicBezTo>
                  <a:pt x="9006115" y="1193800"/>
                  <a:pt x="9125858" y="5539015"/>
                  <a:pt x="9274629" y="6442529"/>
                </a:cubicBezTo>
                <a:cubicBezTo>
                  <a:pt x="9423400" y="7346043"/>
                  <a:pt x="9710057" y="6017986"/>
                  <a:pt x="9710057" y="6017986"/>
                </a:cubicBezTo>
                <a:lnTo>
                  <a:pt x="9710057" y="6017986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19516" y="3861049"/>
            <a:ext cx="3264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Excitación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63888" y="1412776"/>
            <a:ext cx="3264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Meseta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63015" y="52454"/>
            <a:ext cx="5274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Orgasmo=PLACER</a:t>
            </a: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4674304" y="196231"/>
            <a:ext cx="128411" cy="358775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474715151"/>
              </p:ext>
            </p:extLst>
          </p:nvPr>
        </p:nvGraphicFramePr>
        <p:xfrm>
          <a:off x="1828090" y="3344902"/>
          <a:ext cx="640071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Forma libre"/>
          <p:cNvSpPr/>
          <p:nvPr/>
        </p:nvSpPr>
        <p:spPr>
          <a:xfrm>
            <a:off x="339941" y="46693"/>
            <a:ext cx="8720640" cy="6594588"/>
          </a:xfrm>
          <a:custGeom>
            <a:avLst/>
            <a:gdLst>
              <a:gd name="connsiteX0" fmla="*/ 41078 w 9810720"/>
              <a:gd name="connsiteY0" fmla="*/ 5256827 h 6594588"/>
              <a:gd name="connsiteX1" fmla="*/ 358711 w 9810720"/>
              <a:gd name="connsiteY1" fmla="*/ 5497459 h 6594588"/>
              <a:gd name="connsiteX2" fmla="*/ 2659149 w 9810720"/>
              <a:gd name="connsiteY2" fmla="*/ 2455875 h 6594588"/>
              <a:gd name="connsiteX3" fmla="*/ 4189566 w 9810720"/>
              <a:gd name="connsiteY3" fmla="*/ 1993863 h 6594588"/>
              <a:gd name="connsiteX4" fmla="*/ 4574577 w 9810720"/>
              <a:gd name="connsiteY4" fmla="*/ 203564 h 6594588"/>
              <a:gd name="connsiteX5" fmla="*/ 4978838 w 9810720"/>
              <a:gd name="connsiteY5" fmla="*/ 3206646 h 6594588"/>
              <a:gd name="connsiteX6" fmla="*/ 5806610 w 9810720"/>
              <a:gd name="connsiteY6" fmla="*/ 2090115 h 6594588"/>
              <a:gd name="connsiteX7" fmla="*/ 6547755 w 9810720"/>
              <a:gd name="connsiteY7" fmla="*/ 1974612 h 6594588"/>
              <a:gd name="connsiteX8" fmla="*/ 7029019 w 9810720"/>
              <a:gd name="connsiteY8" fmla="*/ 155438 h 6594588"/>
              <a:gd name="connsiteX9" fmla="*/ 7298526 w 9810720"/>
              <a:gd name="connsiteY9" fmla="*/ 3245147 h 6594588"/>
              <a:gd name="connsiteX10" fmla="*/ 7625785 w 9810720"/>
              <a:gd name="connsiteY10" fmla="*/ 1897610 h 6594588"/>
              <a:gd name="connsiteX11" fmla="*/ 8674939 w 9810720"/>
              <a:gd name="connsiteY11" fmla="*/ 1820608 h 6594588"/>
              <a:gd name="connsiteX12" fmla="*/ 8982947 w 9810720"/>
              <a:gd name="connsiteY12" fmla="*/ 145812 h 6594588"/>
              <a:gd name="connsiteX13" fmla="*/ 9608589 w 9810720"/>
              <a:gd name="connsiteY13" fmla="*/ 6074974 h 6594588"/>
              <a:gd name="connsiteX14" fmla="*/ 9810720 w 9810720"/>
              <a:gd name="connsiteY14" fmla="*/ 5911345 h 65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0720" h="6594588">
                <a:moveTo>
                  <a:pt x="41078" y="5256827"/>
                </a:moveTo>
                <a:cubicBezTo>
                  <a:pt x="-18278" y="5610555"/>
                  <a:pt x="-77634" y="5964284"/>
                  <a:pt x="358711" y="5497459"/>
                </a:cubicBezTo>
                <a:cubicBezTo>
                  <a:pt x="795056" y="5030634"/>
                  <a:pt x="2020673" y="3039808"/>
                  <a:pt x="2659149" y="2455875"/>
                </a:cubicBezTo>
                <a:cubicBezTo>
                  <a:pt x="3297625" y="1871942"/>
                  <a:pt x="3870328" y="2369248"/>
                  <a:pt x="4189566" y="1993863"/>
                </a:cubicBezTo>
                <a:cubicBezTo>
                  <a:pt x="4508804" y="1618478"/>
                  <a:pt x="4443032" y="1434"/>
                  <a:pt x="4574577" y="203564"/>
                </a:cubicBezTo>
                <a:cubicBezTo>
                  <a:pt x="4706122" y="405694"/>
                  <a:pt x="4773499" y="2892221"/>
                  <a:pt x="4978838" y="3206646"/>
                </a:cubicBezTo>
                <a:cubicBezTo>
                  <a:pt x="5184177" y="3521071"/>
                  <a:pt x="5545124" y="2295454"/>
                  <a:pt x="5806610" y="2090115"/>
                </a:cubicBezTo>
                <a:cubicBezTo>
                  <a:pt x="6068096" y="1884776"/>
                  <a:pt x="6344020" y="2297058"/>
                  <a:pt x="6547755" y="1974612"/>
                </a:cubicBezTo>
                <a:cubicBezTo>
                  <a:pt x="6751490" y="1652166"/>
                  <a:pt x="6903891" y="-56318"/>
                  <a:pt x="7029019" y="155438"/>
                </a:cubicBezTo>
                <a:cubicBezTo>
                  <a:pt x="7154147" y="367194"/>
                  <a:pt x="7199065" y="2954785"/>
                  <a:pt x="7298526" y="3245147"/>
                </a:cubicBezTo>
                <a:cubicBezTo>
                  <a:pt x="7397987" y="3535509"/>
                  <a:pt x="7396383" y="2135033"/>
                  <a:pt x="7625785" y="1897610"/>
                </a:cubicBezTo>
                <a:cubicBezTo>
                  <a:pt x="7855187" y="1660187"/>
                  <a:pt x="8448745" y="2112574"/>
                  <a:pt x="8674939" y="1820608"/>
                </a:cubicBezTo>
                <a:cubicBezTo>
                  <a:pt x="8901133" y="1528642"/>
                  <a:pt x="8827339" y="-563249"/>
                  <a:pt x="8982947" y="145812"/>
                </a:cubicBezTo>
                <a:cubicBezTo>
                  <a:pt x="9138555" y="854873"/>
                  <a:pt x="9470627" y="5114052"/>
                  <a:pt x="9608589" y="6074974"/>
                </a:cubicBezTo>
                <a:cubicBezTo>
                  <a:pt x="9746551" y="7035896"/>
                  <a:pt x="9778635" y="6473620"/>
                  <a:pt x="9810720" y="5911345"/>
                </a:cubicBezTo>
              </a:path>
            </a:pathLst>
          </a:cu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63926" y="6012041"/>
            <a:ext cx="3264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Resolución</a:t>
            </a:r>
            <a:endParaRPr lang="es-E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0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4088" y="112474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FANTASÍAS</a:t>
            </a:r>
            <a:r>
              <a:rPr lang="es-ES" dirty="0" smtClean="0">
                <a:latin typeface="Bradley Hand ITC" panose="03070402050302030203" pitchFamily="66" charset="0"/>
              </a:rPr>
              <a:t>  </a:t>
            </a:r>
            <a:r>
              <a:rPr lang="es-ES" sz="2400" b="1" dirty="0" smtClean="0">
                <a:latin typeface="French Script MT" panose="03020402040607040605" pitchFamily="66" charset="0"/>
              </a:rPr>
              <a:t>que difícilmente se pueden tener al alcance en “la realidad”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NEOFILIA</a:t>
            </a:r>
            <a:r>
              <a:rPr lang="es-ES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s-ES" dirty="0" smtClean="0">
                <a:latin typeface="Bradley Hand ITC" panose="03070402050302030203" pitchFamily="66" charset="0"/>
              </a:rPr>
              <a:t>: </a:t>
            </a:r>
            <a:r>
              <a:rPr lang="es-ES" sz="2400" b="1" dirty="0" smtClean="0">
                <a:latin typeface="French Script MT" panose="03020402040607040605" pitchFamily="66" charset="0"/>
              </a:rPr>
              <a:t>buscar estímulos distintos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ESTÍMULOS PARCIALES  </a:t>
            </a:r>
            <a:r>
              <a:rPr lang="es-ES" sz="2400" b="1" dirty="0" smtClean="0">
                <a:latin typeface="French Script MT" panose="03020402040607040605" pitchFamily="66" charset="0"/>
              </a:rPr>
              <a:t>(por ejemplo videos de </a:t>
            </a:r>
            <a:r>
              <a:rPr lang="es-ES" sz="2400" b="1" dirty="0" err="1" smtClean="0">
                <a:latin typeface="French Script MT" panose="03020402040607040605" pitchFamily="66" charset="0"/>
              </a:rPr>
              <a:t>upskirt</a:t>
            </a:r>
            <a:r>
              <a:rPr lang="es-ES" sz="2400" b="1" dirty="0" smtClean="0">
                <a:latin typeface="French Script MT" panose="03020402040607040605" pitchFamily="66" charset="0"/>
              </a:rPr>
              <a:t>)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EXCLUSIVIDAD DEL ESTÍMULO VISUAL</a:t>
            </a:r>
            <a:r>
              <a:rPr lang="es-ES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s-ES" sz="2400" b="1" dirty="0" smtClean="0">
                <a:latin typeface="French Script MT" panose="03020402040607040605" pitchFamily="66" charset="0"/>
              </a:rPr>
              <a:t>como arranque de la respuesta sexual (gran 	dificultad para imaginar y fantasear mentalmente)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ALOSGARMIA</a:t>
            </a:r>
            <a:r>
              <a:rPr lang="es-ES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s-ES" dirty="0" smtClean="0">
                <a:latin typeface="Bradley Hand ITC" panose="03070402050302030203" pitchFamily="66" charset="0"/>
              </a:rPr>
              <a:t>: </a:t>
            </a:r>
            <a:r>
              <a:rPr lang="es-ES" sz="2400" b="1" dirty="0" smtClean="0">
                <a:latin typeface="French Script MT" panose="03020402040607040605" pitchFamily="66" charset="0"/>
              </a:rPr>
              <a:t>necesidad de imágenes sexuales mentales para alcanzar el orgasmo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AUMENTO DEL UMBRAL DE EXCITACIÓN </a:t>
            </a:r>
            <a:r>
              <a:rPr lang="es-ES" dirty="0" smtClean="0">
                <a:latin typeface="Bradley Hand ITC" panose="03070402050302030203" pitchFamily="66" charset="0"/>
              </a:rPr>
              <a:t>: </a:t>
            </a:r>
            <a:r>
              <a:rPr lang="es-ES" sz="2400" b="1" dirty="0" smtClean="0">
                <a:latin typeface="French Script MT" panose="03020402040607040605" pitchFamily="66" charset="0"/>
              </a:rPr>
              <a:t>falta de reacción ante estímulos sexuales 	habituales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DESVÍO DEL OBJETO DEL DESEO</a:t>
            </a:r>
            <a:r>
              <a:rPr lang="es-ES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s-ES" dirty="0" smtClean="0">
                <a:latin typeface="Bradley Hand ITC" panose="03070402050302030203" pitchFamily="66" charset="0"/>
              </a:rPr>
              <a:t>: </a:t>
            </a:r>
            <a:r>
              <a:rPr lang="es-ES" sz="2400" b="1" dirty="0" smtClean="0">
                <a:latin typeface="French Script MT" panose="03020402040607040605" pitchFamily="66" charset="0"/>
              </a:rPr>
              <a:t>la pareja deja de ser el blanco del impulso sexual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DIFICULTAD PARA LLEGAR AL ORGASMO</a:t>
            </a:r>
            <a:r>
              <a:rPr lang="es-ES" b="1" dirty="0" smtClean="0">
                <a:latin typeface="Bradley Hand ITC" panose="03070402050302030203" pitchFamily="66" charset="0"/>
              </a:rPr>
              <a:t>  </a:t>
            </a:r>
            <a:r>
              <a:rPr lang="es-ES" sz="2400" b="1" dirty="0" smtClean="0">
                <a:latin typeface="French Script MT" panose="03020402040607040605" pitchFamily="66" charset="0"/>
              </a:rPr>
              <a:t>si no es “con mi propia mano”</a:t>
            </a:r>
            <a:endParaRPr lang="es-ES" sz="2400" b="1" dirty="0">
              <a:latin typeface="French Script MT" panose="03020402040607040605" pitchFamily="66" charset="0"/>
            </a:endParaRPr>
          </a:p>
          <a:p>
            <a:pPr algn="ctr"/>
            <a:r>
              <a:rPr lang="es-ES" sz="2400" b="1" i="1" u="sng" dirty="0" smtClean="0">
                <a:solidFill>
                  <a:srgbClr val="006600"/>
                </a:solidFill>
                <a:latin typeface="French Script MT" panose="03020402040607040605" pitchFamily="66" charset="0"/>
              </a:rPr>
              <a:t>Síndrome  del abrazo de la muerte</a:t>
            </a:r>
            <a:r>
              <a:rPr lang="es-ES" sz="2400" b="1" dirty="0" smtClean="0">
                <a:solidFill>
                  <a:srgbClr val="006600"/>
                </a:solidFill>
                <a:latin typeface="French Script MT" panose="03020402040607040605" pitchFamily="66" charset="0"/>
              </a:rPr>
              <a:t>  - </a:t>
            </a:r>
            <a:r>
              <a:rPr lang="es-ES" sz="2400" b="1" dirty="0" err="1" smtClean="0">
                <a:solidFill>
                  <a:srgbClr val="006600"/>
                </a:solidFill>
                <a:latin typeface="French Script MT" panose="03020402040607040605" pitchFamily="66" charset="0"/>
              </a:rPr>
              <a:t>death</a:t>
            </a:r>
            <a:r>
              <a:rPr lang="es-ES" sz="2400" b="1" dirty="0" smtClean="0">
                <a:solidFill>
                  <a:srgbClr val="006600"/>
                </a:solidFill>
                <a:latin typeface="French Script MT" panose="03020402040607040605" pitchFamily="66" charset="0"/>
              </a:rPr>
              <a:t> </a:t>
            </a:r>
            <a:r>
              <a:rPr lang="es-ES" sz="2400" b="1" dirty="0" err="1" smtClean="0">
                <a:solidFill>
                  <a:srgbClr val="006600"/>
                </a:solidFill>
                <a:latin typeface="French Script MT" panose="03020402040607040605" pitchFamily="66" charset="0"/>
              </a:rPr>
              <a:t>grip</a:t>
            </a:r>
            <a:r>
              <a:rPr lang="es-ES" sz="2400" b="1" dirty="0" smtClean="0">
                <a:solidFill>
                  <a:srgbClr val="006600"/>
                </a:solidFill>
                <a:latin typeface="French Script MT" panose="03020402040607040605" pitchFamily="66" charset="0"/>
              </a:rPr>
              <a:t> -  </a:t>
            </a:r>
            <a:r>
              <a:rPr lang="es-ES" sz="2400" b="1" dirty="0" smtClean="0">
                <a:latin typeface="French Script MT" panose="03020402040607040605" pitchFamily="66" charset="0"/>
              </a:rPr>
              <a:t>aún por investigar</a:t>
            </a:r>
            <a:endParaRPr lang="es-ES" sz="2400" b="1" dirty="0">
              <a:latin typeface="French Script MT" panose="03020402040607040605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9672" y="33265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great porn experiment / Gary Wilson / </a:t>
            </a:r>
            <a:r>
              <a:rPr lang="en-US" dirty="0" err="1"/>
              <a:t>TEDxGlasgow</a:t>
            </a:r>
            <a:r>
              <a:rPr lang="en-US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8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27790" y="2420888"/>
            <a:ext cx="322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RECURSOS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milio\Desktop\esc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lio\Desktop\aldeas infant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" y="332656"/>
            <a:ext cx="461030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milio\Desktop\unic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491"/>
            <a:ext cx="4084525" cy="58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ilio\Desktop\t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9" y="229233"/>
            <a:ext cx="4322791" cy="61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milio\Desktop\trata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54" y="229233"/>
            <a:ext cx="4306221" cy="61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milio\Desktop\sexpo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38" y="221784"/>
            <a:ext cx="442338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milio\Desktop\secreto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2" y="347457"/>
            <a:ext cx="4274917" cy="60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87624" y="404664"/>
            <a:ext cx="6946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i="1" dirty="0"/>
              <a:t>Programa de control de la agresión </a:t>
            </a:r>
            <a:r>
              <a:rPr lang="es-ES" sz="2800" i="1" dirty="0" smtClean="0"/>
              <a:t>sexual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2568" y="1628800"/>
            <a:ext cx="87639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 smtClean="0"/>
              <a:t>Educación </a:t>
            </a:r>
            <a:r>
              <a:rPr lang="es-ES" b="1" i="1" dirty="0"/>
              <a:t>sexual</a:t>
            </a:r>
            <a:r>
              <a:rPr lang="es-ES" b="1" dirty="0"/>
              <a:t> </a:t>
            </a:r>
            <a:r>
              <a:rPr lang="es-ES" dirty="0" smtClean="0"/>
              <a:t>: </a:t>
            </a:r>
            <a:r>
              <a:rPr lang="es-ES" dirty="0"/>
              <a:t>funcionamiento de la sexualidad humana </a:t>
            </a:r>
            <a:r>
              <a:rPr lang="es-ES" dirty="0" smtClean="0"/>
              <a:t>como una </a:t>
            </a:r>
            <a:r>
              <a:rPr lang="es-ES" dirty="0"/>
              <a:t>actividad 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de </a:t>
            </a:r>
            <a:r>
              <a:rPr lang="es-ES" dirty="0"/>
              <a:t>gratificación, comunicación y respeto </a:t>
            </a:r>
            <a:r>
              <a:rPr lang="es-ES" dirty="0" smtClean="0"/>
              <a:t>recíproco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/>
              <a:t>Conciencia </a:t>
            </a:r>
            <a:r>
              <a:rPr lang="es-ES" b="1" i="1" dirty="0" smtClean="0"/>
              <a:t>emocional</a:t>
            </a:r>
            <a:r>
              <a:rPr lang="es-ES" dirty="0" smtClean="0"/>
              <a:t>: </a:t>
            </a:r>
            <a:r>
              <a:rPr lang="es-ES" dirty="0"/>
              <a:t>competencia </a:t>
            </a:r>
            <a:r>
              <a:rPr lang="es-ES" dirty="0" smtClean="0"/>
              <a:t>para </a:t>
            </a:r>
            <a:r>
              <a:rPr lang="es-ES" dirty="0"/>
              <a:t>apreciar emociones en sí mismos y 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en </a:t>
            </a:r>
            <a:r>
              <a:rPr lang="es-ES" dirty="0"/>
              <a:t>otras personas, 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positivas </a:t>
            </a:r>
            <a:r>
              <a:rPr lang="es-ES" dirty="0"/>
              <a:t>(esperanza, satisfacción, amor, alegría, compasión, ternura, etc</a:t>
            </a:r>
            <a:r>
              <a:rPr lang="es-ES" dirty="0" smtClean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negativas </a:t>
            </a:r>
            <a:r>
              <a:rPr lang="es-ES" dirty="0"/>
              <a:t>(ira, envidia, inseguridad, odio, humillación, remordimiento, etc</a:t>
            </a:r>
            <a:r>
              <a:rPr lang="es-ES" dirty="0" smtClean="0"/>
              <a:t>.).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/>
              <a:t>Empatía con la víctima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/>
              <a:t>Mecanismos de defensa</a:t>
            </a:r>
            <a:r>
              <a:rPr lang="es-ES" dirty="0"/>
              <a:t>: </a:t>
            </a:r>
            <a:r>
              <a:rPr lang="es-ES" dirty="0" smtClean="0"/>
              <a:t>trabajo </a:t>
            </a:r>
            <a:r>
              <a:rPr lang="es-ES" dirty="0"/>
              <a:t>sobre las justificaciones del delito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796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mili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" y="0"/>
            <a:ext cx="2519888" cy="33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milio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33" y="-32360"/>
            <a:ext cx="2182212" cy="33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milio\Desktop\9788408052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5" y="6464"/>
            <a:ext cx="2178064" cy="33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milio\Desktop\Sexo-jov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996"/>
            <a:ext cx="2537832" cy="35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Emilio\Desktop\portada-AS-212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2" y="-11832"/>
            <a:ext cx="2222668" cy="35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Emilio\Desktop\20327741.jpg-c_215_290_x-f_jpg-q_x-xxyx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5" y="3305836"/>
            <a:ext cx="2191384" cy="35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Emilio\Desktop\zrtn_021n1dd57245_t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33" y="3363246"/>
            <a:ext cx="2235667" cy="34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Emilio\Desktop\group_sex-807800584-mm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1" y="3322997"/>
            <a:ext cx="2299711" cy="35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milio\Desktop\ju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6575"/>
            <a:ext cx="567055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8760" y="2349202"/>
            <a:ext cx="5619327" cy="1107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  <a:t>Gracias</a:t>
            </a:r>
            <a:r>
              <a:rPr lang="es-ES_tradnl" sz="6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  <a:t>…</a:t>
            </a:r>
            <a:endParaRPr lang="es-ES" sz="6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ucida Handwriting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88024" y="3789040"/>
            <a:ext cx="245772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Handwriting" pitchFamily="66" charset="0"/>
              </a:rPr>
              <a:t>eMiLio</a:t>
            </a:r>
            <a:endParaRPr lang="es-ES" sz="4800" b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ucida Handwriting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51500" y="4870450"/>
            <a:ext cx="2449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</a:rPr>
              <a:t>elopez@cop.es</a:t>
            </a:r>
          </a:p>
        </p:txBody>
      </p:sp>
      <p:sp>
        <p:nvSpPr>
          <p:cNvPr id="12294" name="2 CuadroTexto"/>
          <p:cNvSpPr txBox="1">
            <a:spLocks noChangeArrowheads="1"/>
          </p:cNvSpPr>
          <p:nvPr/>
        </p:nvSpPr>
        <p:spPr bwMode="auto">
          <a:xfrm>
            <a:off x="5868144" y="533241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 dirty="0">
                <a:solidFill>
                  <a:srgbClr val="000000"/>
                </a:solidFill>
              </a:rPr>
              <a:t>sogasex@gmail.com</a:t>
            </a:r>
          </a:p>
        </p:txBody>
      </p:sp>
      <p:pic>
        <p:nvPicPr>
          <p:cNvPr id="8" name="7 Imagen" descr="C:\Users\Usuario\Desktop\Sogasex-logotipo3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13865" y="-18694"/>
            <a:ext cx="2476226" cy="1525836"/>
          </a:xfrm>
          <a:prstGeom prst="rect">
            <a:avLst/>
          </a:prstGeom>
        </p:spPr>
      </p:pic>
      <p:pic>
        <p:nvPicPr>
          <p:cNvPr id="2050" name="Picture 2" descr="C:\Users\Emilio\Desktop\LOGOS\Logo FESS NUEV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91" y="-8822"/>
            <a:ext cx="2889504" cy="13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87624" y="404664"/>
            <a:ext cx="6946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i="1" dirty="0"/>
              <a:t>Programa de control de la agresión </a:t>
            </a:r>
            <a:r>
              <a:rPr lang="es-ES" sz="2800" i="1" dirty="0" smtClean="0"/>
              <a:t>sexual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204784"/>
            <a:ext cx="8635697" cy="52937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 smtClean="0"/>
              <a:t>Distorsiones cognitivas</a:t>
            </a:r>
            <a:r>
              <a:rPr lang="es-ES" dirty="0"/>
              <a:t>:</a:t>
            </a:r>
            <a:r>
              <a:rPr lang="es-ES" dirty="0" smtClean="0"/>
              <a:t> creencias erróneas </a:t>
            </a:r>
            <a:r>
              <a:rPr lang="es-ES" dirty="0"/>
              <a:t>acerca del uso de la violencia, </a:t>
            </a:r>
            <a:endParaRPr lang="es-ES" dirty="0" smtClean="0"/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la </a:t>
            </a:r>
            <a:r>
              <a:rPr lang="es-ES" dirty="0"/>
              <a:t>conducta sexual, las mujeres, etc</a:t>
            </a:r>
            <a:r>
              <a:rPr lang="es-ES" dirty="0" smtClean="0"/>
              <a:t>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1)</a:t>
            </a:r>
            <a:r>
              <a:rPr lang="es-ES" dirty="0"/>
              <a:t> </a:t>
            </a:r>
            <a:r>
              <a:rPr lang="es-ES" dirty="0" smtClean="0"/>
              <a:t>Funcionamiento </a:t>
            </a:r>
            <a:r>
              <a:rPr lang="es-ES" dirty="0"/>
              <a:t>habitual de las </a:t>
            </a:r>
            <a:r>
              <a:rPr lang="es-ES" dirty="0" smtClean="0"/>
              <a:t>distorsiones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2</a:t>
            </a:r>
            <a:r>
              <a:rPr lang="es-ES" dirty="0"/>
              <a:t>) </a:t>
            </a:r>
            <a:r>
              <a:rPr lang="es-ES" dirty="0" smtClean="0"/>
              <a:t>Identificación del </a:t>
            </a:r>
            <a:r>
              <a:rPr lang="es-ES" dirty="0"/>
              <a:t>diálogo </a:t>
            </a:r>
            <a:r>
              <a:rPr lang="es-ES" dirty="0" smtClean="0"/>
              <a:t>interno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3</a:t>
            </a:r>
            <a:r>
              <a:rPr lang="es-ES" dirty="0"/>
              <a:t>) </a:t>
            </a:r>
            <a:r>
              <a:rPr lang="es-ES" dirty="0" smtClean="0"/>
              <a:t>Clasificar pensamientos </a:t>
            </a:r>
            <a:r>
              <a:rPr lang="es-ES" dirty="0"/>
              <a:t>irracionales y </a:t>
            </a:r>
            <a:r>
              <a:rPr lang="es-ES" dirty="0" smtClean="0"/>
              <a:t>antisociales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4</a:t>
            </a:r>
            <a:r>
              <a:rPr lang="es-ES" dirty="0"/>
              <a:t>) </a:t>
            </a:r>
            <a:r>
              <a:rPr lang="es-ES" dirty="0" smtClean="0"/>
              <a:t>Desafiar dichos pensamientos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	5</a:t>
            </a:r>
            <a:r>
              <a:rPr lang="es-ES" dirty="0"/>
              <a:t>) </a:t>
            </a:r>
            <a:r>
              <a:rPr lang="es-ES" dirty="0" smtClean="0"/>
              <a:t>Reemplazarlos </a:t>
            </a:r>
            <a:r>
              <a:rPr lang="es-ES" dirty="0"/>
              <a:t>por pensamientos e interpretaciones más </a:t>
            </a:r>
            <a:r>
              <a:rPr lang="es-ES" dirty="0" smtClean="0"/>
              <a:t>racionales</a:t>
            </a:r>
            <a:endParaRPr lang="es-ES" dirty="0"/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/>
              <a:t>Modificación del impulso </a:t>
            </a:r>
            <a:r>
              <a:rPr lang="es-ES" b="1" i="1" dirty="0" smtClean="0"/>
              <a:t>sexual</a:t>
            </a:r>
            <a:r>
              <a:rPr lang="es-ES" b="1" dirty="0" smtClean="0"/>
              <a:t>: </a:t>
            </a:r>
            <a:r>
              <a:rPr lang="es-ES" dirty="0" smtClean="0"/>
              <a:t>reducción </a:t>
            </a:r>
            <a:r>
              <a:rPr lang="es-ES" dirty="0"/>
              <a:t>del impulso sexual </a:t>
            </a:r>
            <a:r>
              <a:rPr lang="es-ES" dirty="0" smtClean="0"/>
              <a:t>ante estímulos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inapropiados </a:t>
            </a:r>
            <a:r>
              <a:rPr lang="es-ES" dirty="0"/>
              <a:t>que impliquen el uso de violencia o de menores.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i="1" dirty="0" smtClean="0"/>
              <a:t>Sensibilización </a:t>
            </a:r>
            <a:r>
              <a:rPr lang="es-ES" i="1" dirty="0"/>
              <a:t>encubierta</a:t>
            </a:r>
            <a:r>
              <a:rPr lang="es-ES" dirty="0"/>
              <a:t> o </a:t>
            </a:r>
            <a:r>
              <a:rPr lang="es-ES" i="1" dirty="0" err="1"/>
              <a:t>recondicionamiento</a:t>
            </a:r>
            <a:r>
              <a:rPr lang="es-ES" i="1" dirty="0"/>
              <a:t> </a:t>
            </a:r>
            <a:r>
              <a:rPr lang="es-ES" i="1" dirty="0" err="1" smtClean="0"/>
              <a:t>masturbatorio</a:t>
            </a:r>
            <a:r>
              <a:rPr lang="es-E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i="1" dirty="0" smtClean="0"/>
              <a:t>Prevención </a:t>
            </a:r>
            <a:r>
              <a:rPr lang="es-ES" b="1" i="1" dirty="0"/>
              <a:t>de la </a:t>
            </a:r>
            <a:r>
              <a:rPr lang="es-ES" b="1" i="1" dirty="0" smtClean="0"/>
              <a:t>recaída</a:t>
            </a:r>
            <a:r>
              <a:rPr lang="es-ES" i="1" dirty="0" smtClean="0"/>
              <a:t>:</a:t>
            </a:r>
            <a:r>
              <a:rPr lang="es-ES" dirty="0" smtClean="0"/>
              <a:t> </a:t>
            </a:r>
            <a:r>
              <a:rPr lang="es-ES" dirty="0"/>
              <a:t>estrategias de anticipación de situaciones de riesgo y 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p</a:t>
            </a:r>
            <a:r>
              <a:rPr lang="es-ES" dirty="0" smtClean="0"/>
              <a:t>osibles </a:t>
            </a:r>
            <a:r>
              <a:rPr lang="es-ES" dirty="0"/>
              <a:t>recaídas.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Identificar secuencias </a:t>
            </a:r>
            <a:r>
              <a:rPr lang="es-ES" dirty="0"/>
              <a:t>habituales de recaída, aplicando la siguiente estructura: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emoción – fantasía – distorsión cognitiva – plan – desinhibición – agresión sexual.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Identificar los ‘fallos</a:t>
            </a:r>
            <a:r>
              <a:rPr lang="es-ES" dirty="0"/>
              <a:t>’ </a:t>
            </a:r>
            <a:r>
              <a:rPr lang="es-ES" dirty="0" smtClean="0"/>
              <a:t>que </a:t>
            </a:r>
            <a:r>
              <a:rPr lang="es-ES" dirty="0"/>
              <a:t>pueden cometerse y hacer más probable la recaída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  <a:p>
            <a:endParaRPr lang="es-ES" dirty="0" smtClean="0"/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/>
              <a:t> </a:t>
            </a:r>
            <a:endParaRPr lang="es-E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8464" y="1052736"/>
            <a:ext cx="86044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CUESTIONARIOS Y AUTOINFORMES</a:t>
            </a:r>
          </a:p>
          <a:p>
            <a:endParaRPr lang="es-ES" dirty="0"/>
          </a:p>
          <a:p>
            <a:r>
              <a:rPr lang="es-ES" dirty="0" smtClean="0"/>
              <a:t>Escala de Evaluación de Conocimientos y Actitudes Sexuales (ECAS)</a:t>
            </a:r>
          </a:p>
          <a:p>
            <a:r>
              <a:rPr lang="es-ES" dirty="0" smtClean="0"/>
              <a:t>Índice </a:t>
            </a:r>
            <a:r>
              <a:rPr lang="es-ES" dirty="0" err="1" smtClean="0"/>
              <a:t>Hurlbert</a:t>
            </a:r>
            <a:r>
              <a:rPr lang="es-ES" dirty="0" smtClean="0"/>
              <a:t> de Fantasías Sexuales (HISF)</a:t>
            </a:r>
          </a:p>
          <a:p>
            <a:r>
              <a:rPr lang="es-ES" dirty="0" smtClean="0"/>
              <a:t>Escala de Actitud Favorable hacia la Violación (RSAS)</a:t>
            </a:r>
          </a:p>
          <a:p>
            <a:r>
              <a:rPr lang="es-ES" dirty="0" smtClean="0"/>
              <a:t>Aceptación de Mitos Modernos hacia la Agresión Sexual (AMMSA)</a:t>
            </a:r>
          </a:p>
          <a:p>
            <a:r>
              <a:rPr lang="es-ES" dirty="0" smtClean="0"/>
              <a:t>Cuestionario de Fantasías Sexuales (SFQ)</a:t>
            </a:r>
          </a:p>
          <a:p>
            <a:r>
              <a:rPr lang="es-ES" dirty="0" smtClean="0"/>
              <a:t>Listado de Pensamientos Sexuales (SCC)</a:t>
            </a:r>
          </a:p>
          <a:p>
            <a:r>
              <a:rPr lang="es-ES" dirty="0" smtClean="0"/>
              <a:t>Índice </a:t>
            </a:r>
            <a:r>
              <a:rPr lang="es-ES" dirty="0" err="1" smtClean="0"/>
              <a:t>Hurlbert</a:t>
            </a:r>
            <a:r>
              <a:rPr lang="es-ES" dirty="0" smtClean="0"/>
              <a:t> de Asertividad Sexual (HISA)</a:t>
            </a:r>
          </a:p>
          <a:p>
            <a:r>
              <a:rPr lang="es-ES" dirty="0" smtClean="0"/>
              <a:t>Escala de Asertividad Sexual (SAS)</a:t>
            </a:r>
          </a:p>
          <a:p>
            <a:r>
              <a:rPr lang="es-ES" dirty="0" smtClean="0"/>
              <a:t>Inventario de Conducta Sexual Agresiva (ASBI)</a:t>
            </a:r>
          </a:p>
          <a:p>
            <a:r>
              <a:rPr lang="es-ES" dirty="0" smtClean="0"/>
              <a:t>Encuesta de Experiencias Sexuales (SES)</a:t>
            </a:r>
          </a:p>
          <a:p>
            <a:r>
              <a:rPr lang="es-ES" dirty="0" smtClean="0"/>
              <a:t>Escala de Autoestima Sexual (SSES)</a:t>
            </a:r>
          </a:p>
          <a:p>
            <a:r>
              <a:rPr lang="es-ES" dirty="0" smtClean="0"/>
              <a:t>Cuestionario de Abuso Sexual Infantil (</a:t>
            </a:r>
            <a:r>
              <a:rPr lang="es-ES" dirty="0" err="1" smtClean="0"/>
              <a:t>Condy</a:t>
            </a:r>
            <a:r>
              <a:rPr lang="es-ES" dirty="0" smtClean="0"/>
              <a:t> y Temples)</a:t>
            </a:r>
          </a:p>
          <a:p>
            <a:r>
              <a:rPr lang="es-ES" dirty="0" err="1" smtClean="0"/>
              <a:t>Juvenile</a:t>
            </a:r>
            <a:r>
              <a:rPr lang="es-ES" dirty="0" smtClean="0"/>
              <a:t> Sex </a:t>
            </a:r>
            <a:r>
              <a:rPr lang="es-ES" dirty="0" err="1" smtClean="0"/>
              <a:t>Offender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Protocol</a:t>
            </a:r>
            <a:r>
              <a:rPr lang="es-ES" dirty="0" smtClean="0"/>
              <a:t> (JOASP-II)</a:t>
            </a:r>
          </a:p>
          <a:p>
            <a:r>
              <a:rPr lang="es-ES" dirty="0" smtClean="0"/>
              <a:t>Escala de Valoración de la </a:t>
            </a:r>
            <a:r>
              <a:rPr lang="es-ES" dirty="0" err="1" smtClean="0"/>
              <a:t>Conduta</a:t>
            </a:r>
            <a:r>
              <a:rPr lang="es-ES" dirty="0" smtClean="0"/>
              <a:t> Violenta y Riesgo de Reincidencia (EVCV-RR)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6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67544" y="476672"/>
            <a:ext cx="7416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Parafilias (Trastornos </a:t>
            </a:r>
            <a:r>
              <a:rPr lang="es-ES" sz="2000" b="1" dirty="0" err="1" smtClean="0"/>
              <a:t>parafílicos</a:t>
            </a:r>
            <a:r>
              <a:rPr lang="es-ES" sz="2000" b="1" dirty="0" smtClean="0"/>
              <a:t>)</a:t>
            </a:r>
            <a:endParaRPr lang="es-ES" sz="2000" b="1" dirty="0"/>
          </a:p>
          <a:p>
            <a:r>
              <a:rPr lang="es-ES" sz="2000" dirty="0" smtClean="0"/>
              <a:t>Conductas sexuales en </a:t>
            </a:r>
            <a:r>
              <a:rPr lang="es-ES" sz="2000" dirty="0"/>
              <a:t>las cuales </a:t>
            </a:r>
            <a:r>
              <a:rPr lang="es-ES" sz="2000" dirty="0" smtClean="0"/>
              <a:t>se presenta una absoluta dependencia </a:t>
            </a:r>
            <a:r>
              <a:rPr lang="es-ES" sz="2000" dirty="0"/>
              <a:t>de </a:t>
            </a:r>
            <a:r>
              <a:rPr lang="es-ES" sz="2000" dirty="0" smtClean="0"/>
              <a:t>un objeto </a:t>
            </a:r>
            <a:r>
              <a:rPr lang="es-ES" sz="2000" dirty="0"/>
              <a:t>o conducta </a:t>
            </a:r>
            <a:r>
              <a:rPr lang="es-ES" sz="2000" dirty="0" smtClean="0"/>
              <a:t>para </a:t>
            </a:r>
            <a:r>
              <a:rPr lang="es-ES" sz="2000" dirty="0"/>
              <a:t>obtener </a:t>
            </a:r>
            <a:r>
              <a:rPr lang="es-ES" sz="2000" dirty="0" smtClean="0"/>
              <a:t>placer</a:t>
            </a:r>
          </a:p>
          <a:p>
            <a:r>
              <a:rPr lang="es-ES" sz="2000" dirty="0" smtClean="0"/>
              <a:t>Generan malestar en uno mismo o en otro</a:t>
            </a:r>
            <a:endParaRPr lang="es-ES" sz="2000" dirty="0"/>
          </a:p>
          <a:p>
            <a:endParaRPr lang="es-ES" sz="1400" dirty="0"/>
          </a:p>
        </p:txBody>
      </p:sp>
      <p:sp>
        <p:nvSpPr>
          <p:cNvPr id="3" name="2 Rectángulo"/>
          <p:cNvSpPr/>
          <p:nvPr/>
        </p:nvSpPr>
        <p:spPr>
          <a:xfrm>
            <a:off x="498064" y="3457352"/>
            <a:ext cx="3880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>
                <a:solidFill>
                  <a:prstClr val="black"/>
                </a:solidFill>
              </a:rPr>
              <a:t>Ø </a:t>
            </a:r>
            <a:r>
              <a:rPr lang="es-ES" sz="1400" dirty="0">
                <a:solidFill>
                  <a:prstClr val="black"/>
                </a:solidFill>
              </a:rPr>
              <a:t>Exhibicionismo</a:t>
            </a:r>
          </a:p>
          <a:p>
            <a:pPr lvl="0"/>
            <a:r>
              <a:rPr lang="es-ES" sz="1400" dirty="0">
                <a:solidFill>
                  <a:prstClr val="black"/>
                </a:solidFill>
              </a:rPr>
              <a:t>Ø Fetichismo</a:t>
            </a:r>
          </a:p>
          <a:p>
            <a:pPr lvl="0"/>
            <a:r>
              <a:rPr lang="es-ES" sz="1400" dirty="0">
                <a:solidFill>
                  <a:prstClr val="black"/>
                </a:solidFill>
              </a:rPr>
              <a:t>Ø </a:t>
            </a:r>
            <a:r>
              <a:rPr lang="es-ES" sz="1400" dirty="0" err="1">
                <a:solidFill>
                  <a:prstClr val="black"/>
                </a:solidFill>
              </a:rPr>
              <a:t>Frotteurismo</a:t>
            </a:r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>
                <a:solidFill>
                  <a:prstClr val="black"/>
                </a:solidFill>
              </a:rPr>
              <a:t>Ø </a:t>
            </a:r>
            <a:r>
              <a:rPr lang="es-ES" sz="1400" dirty="0" err="1">
                <a:solidFill>
                  <a:prstClr val="black"/>
                </a:solidFill>
              </a:rPr>
              <a:t>Voyeurismo</a:t>
            </a:r>
            <a:endParaRPr lang="es-ES" sz="1400" dirty="0">
              <a:solidFill>
                <a:prstClr val="black"/>
              </a:solidFill>
            </a:endParaRPr>
          </a:p>
          <a:p>
            <a:pPr lvl="0"/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 smtClean="0">
                <a:solidFill>
                  <a:prstClr val="black"/>
                </a:solidFill>
              </a:rPr>
              <a:t>Ø</a:t>
            </a:r>
            <a:r>
              <a:rPr lang="es-ES" sz="1400" dirty="0">
                <a:solidFill>
                  <a:prstClr val="black"/>
                </a:solidFill>
              </a:rPr>
              <a:t>¿BDSM? Abarca un grupo de prácticas y fantasías eróticas : </a:t>
            </a:r>
            <a:r>
              <a:rPr lang="es-ES" sz="1400" dirty="0" err="1">
                <a:solidFill>
                  <a:prstClr val="black"/>
                </a:solidFill>
              </a:rPr>
              <a:t>Bondage</a:t>
            </a:r>
            <a:r>
              <a:rPr lang="es-ES" sz="1400" dirty="0">
                <a:solidFill>
                  <a:prstClr val="black"/>
                </a:solidFill>
              </a:rPr>
              <a:t> y Disciplina; Dominación y Sumisión; Sadismo y Masoquismo</a:t>
            </a:r>
          </a:p>
          <a:p>
            <a:pPr lvl="0"/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81202" y="3299846"/>
            <a:ext cx="43832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prstClr val="black"/>
                </a:solidFill>
              </a:rPr>
              <a:t>Ø </a:t>
            </a:r>
            <a:r>
              <a:rPr lang="es-ES" u="sng" dirty="0" smtClean="0">
                <a:solidFill>
                  <a:prstClr val="black"/>
                </a:solidFill>
              </a:rPr>
              <a:t>Pedofilia</a:t>
            </a:r>
          </a:p>
          <a:p>
            <a:endParaRPr lang="es-ES" u="sng" dirty="0" smtClean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	Mínimo 16 años</a:t>
            </a:r>
          </a:p>
          <a:p>
            <a:r>
              <a:rPr lang="es-ES" dirty="0">
                <a:solidFill>
                  <a:prstClr val="black"/>
                </a:solidFill>
              </a:rPr>
              <a:t>	</a:t>
            </a:r>
            <a:r>
              <a:rPr lang="es-ES" dirty="0" smtClean="0">
                <a:solidFill>
                  <a:prstClr val="black"/>
                </a:solidFill>
              </a:rPr>
              <a:t>Al menos 5 años mayor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No incluir individuo final adolescencia si tiene relación sexual continua con otro de 12 o 13 años</a:t>
            </a:r>
          </a:p>
          <a:p>
            <a:endParaRPr lang="es-ES" u="sng" dirty="0">
              <a:solidFill>
                <a:prstClr val="black"/>
              </a:solidFill>
            </a:endParaRPr>
          </a:p>
          <a:p>
            <a:endParaRPr lang="es-ES" u="sng" dirty="0" smtClean="0">
              <a:solidFill>
                <a:prstClr val="black"/>
              </a:solidFill>
            </a:endParaRPr>
          </a:p>
          <a:p>
            <a:endParaRPr lang="es-ES" u="sng" dirty="0">
              <a:solidFill>
                <a:prstClr val="black"/>
              </a:solidFill>
            </a:endParaRPr>
          </a:p>
          <a:p>
            <a:endParaRPr lang="es-ES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1911696" y="24186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Consentimiento, aceptación libre y consciente</a:t>
            </a:r>
          </a:p>
          <a:p>
            <a:pPr algn="ctr"/>
            <a:r>
              <a:rPr lang="es-ES" dirty="0" smtClean="0"/>
              <a:t>No forzado, inducido o engañado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4430" y="2420888"/>
            <a:ext cx="267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ERÓTICA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6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9232265">
            <a:off x="1959149" y="2074411"/>
            <a:ext cx="2305507" cy="194229"/>
          </a:xfrm>
          <a:prstGeom prst="leftRightArrow">
            <a:avLst/>
          </a:prstGeom>
          <a:gradFill>
            <a:gsLst>
              <a:gs pos="44000">
                <a:schemeClr val="tx1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 rot="19150757">
            <a:off x="4269341" y="4236466"/>
            <a:ext cx="2547789" cy="192319"/>
          </a:xfrm>
          <a:prstGeom prst="leftRightArrow">
            <a:avLst/>
          </a:prstGeom>
          <a:gradFill>
            <a:gsLst>
              <a:gs pos="44000">
                <a:schemeClr val="tx1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 rot="2365970">
            <a:off x="1685245" y="4268892"/>
            <a:ext cx="2699831" cy="193492"/>
          </a:xfrm>
          <a:prstGeom prst="leftRightArrow">
            <a:avLst/>
          </a:prstGeom>
          <a:gradFill>
            <a:gsLst>
              <a:gs pos="42000">
                <a:schemeClr val="tx1"/>
              </a:gs>
              <a:gs pos="5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Flecha izquierda y derecha"/>
          <p:cNvSpPr/>
          <p:nvPr/>
        </p:nvSpPr>
        <p:spPr>
          <a:xfrm rot="13065110">
            <a:off x="4248461" y="2036796"/>
            <a:ext cx="2482321" cy="205149"/>
          </a:xfrm>
          <a:prstGeom prst="leftRightArrow">
            <a:avLst/>
          </a:prstGeom>
          <a:gradFill>
            <a:gsLst>
              <a:gs pos="42000">
                <a:schemeClr val="tx1"/>
              </a:gs>
              <a:gs pos="5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2265749" y="3032606"/>
            <a:ext cx="4178459" cy="233447"/>
          </a:xfrm>
          <a:prstGeom prst="leftRightArrow">
            <a:avLst/>
          </a:prstGeom>
          <a:gradFill>
            <a:gsLst>
              <a:gs pos="40000">
                <a:schemeClr val="tx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Flecha izquierda y derecha"/>
          <p:cNvSpPr/>
          <p:nvPr/>
        </p:nvSpPr>
        <p:spPr>
          <a:xfrm rot="5400000">
            <a:off x="2591316" y="3224243"/>
            <a:ext cx="3384377" cy="193491"/>
          </a:xfrm>
          <a:prstGeom prst="leftRightArrow">
            <a:avLst/>
          </a:prstGeom>
          <a:gradFill>
            <a:gsLst>
              <a:gs pos="42000">
                <a:schemeClr val="tx1"/>
              </a:gs>
              <a:gs pos="5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869880" y="2729397"/>
            <a:ext cx="779194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06825" y="262777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67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9232265">
            <a:off x="1959149" y="2074411"/>
            <a:ext cx="2305507" cy="194229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34707" y="2847419"/>
            <a:ext cx="181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Amplificadora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Exploradora</a:t>
            </a: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3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79951" y="781777"/>
            <a:ext cx="5400600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4972" y="83671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I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40681" y="27089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0430" y="483612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0892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</a:rPr>
              <a:t>F</a:t>
            </a:r>
          </a:p>
        </p:txBody>
      </p:sp>
      <p:sp>
        <p:nvSpPr>
          <p:cNvPr id="10" name="9 Flecha izquierda y derecha"/>
          <p:cNvSpPr/>
          <p:nvPr/>
        </p:nvSpPr>
        <p:spPr>
          <a:xfrm rot="13241799">
            <a:off x="4139690" y="2118471"/>
            <a:ext cx="2545078" cy="206039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 rot="8201191">
            <a:off x="4312461" y="4346202"/>
            <a:ext cx="2540095" cy="191242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 rot="16200000">
            <a:off x="2577901" y="3210826"/>
            <a:ext cx="3384376" cy="220324"/>
          </a:xfrm>
          <a:prstGeom prst="leftRightArrow">
            <a:avLst/>
          </a:prstGeom>
          <a:gradFill>
            <a:gsLst>
              <a:gs pos="0">
                <a:srgbClr val="FFF200"/>
              </a:gs>
              <a:gs pos="48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42278" y="2388890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prstClr val="black"/>
                </a:solidFill>
                <a:latin typeface="Calibri"/>
                <a:ea typeface="+mn-ea"/>
              </a:rPr>
              <a:t>Respuesta sexual a estímulos directos y patrones aprendidos</a:t>
            </a: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8225</TotalTime>
  <Words>443</Words>
  <Application>Microsoft Office PowerPoint</Application>
  <PresentationFormat>Presentación en pantalla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Diseño predeterminado</vt:lpstr>
      <vt:lpstr>3_Diseño predeterminado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 LB</dc:creator>
  <cp:lastModifiedBy>Emilio</cp:lastModifiedBy>
  <cp:revision>177</cp:revision>
  <dcterms:created xsi:type="dcterms:W3CDTF">2011-11-16T20:43:26Z</dcterms:created>
  <dcterms:modified xsi:type="dcterms:W3CDTF">2017-11-04T13:05:30Z</dcterms:modified>
</cp:coreProperties>
</file>