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88" r:id="rId7"/>
    <p:sldId id="296" r:id="rId8"/>
    <p:sldId id="297" r:id="rId9"/>
    <p:sldId id="298" r:id="rId10"/>
    <p:sldId id="304" r:id="rId11"/>
    <p:sldId id="305" r:id="rId12"/>
    <p:sldId id="266" r:id="rId13"/>
    <p:sldId id="300" r:id="rId14"/>
    <p:sldId id="303" r:id="rId15"/>
    <p:sldId id="306" r:id="rId16"/>
    <p:sldId id="301" r:id="rId17"/>
    <p:sldId id="290" r:id="rId18"/>
    <p:sldId id="265" r:id="rId19"/>
    <p:sldId id="268" r:id="rId20"/>
    <p:sldId id="269" r:id="rId21"/>
    <p:sldId id="270" r:id="rId22"/>
    <p:sldId id="271" r:id="rId23"/>
    <p:sldId id="302" r:id="rId24"/>
    <p:sldId id="272" r:id="rId25"/>
    <p:sldId id="273" r:id="rId26"/>
    <p:sldId id="274" r:id="rId27"/>
    <p:sldId id="277" r:id="rId28"/>
    <p:sldId id="281" r:id="rId29"/>
    <p:sldId id="280" r:id="rId30"/>
    <p:sldId id="282" r:id="rId31"/>
    <p:sldId id="309" r:id="rId32"/>
    <p:sldId id="283" r:id="rId33"/>
    <p:sldId id="285" r:id="rId34"/>
    <p:sldId id="307" r:id="rId35"/>
    <p:sldId id="278" r:id="rId36"/>
    <p:sldId id="279" r:id="rId37"/>
    <p:sldId id="284" r:id="rId38"/>
    <p:sldId id="295" r:id="rId39"/>
    <p:sldId id="276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7A358E-CBF7-48B6-98B5-3A5F7BC0488B}" type="doc">
      <dgm:prSet loTypeId="urn:microsoft.com/office/officeart/2005/8/layout/vProcess5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_tradnl"/>
        </a:p>
      </dgm:t>
    </dgm:pt>
    <dgm:pt modelId="{21683E7D-FEFE-4BE3-B9F7-2BCF45DF38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Violación de los derechos fundamentales del niño/a</a:t>
          </a:r>
          <a:endParaRPr lang="es-ES_tradnl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03FAA-F842-4EE2-A726-E19C42FCA85C}" type="parTrans" cxnId="{05E00331-19B9-4304-9471-F882EC0F235F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AB8D4934-BF2D-4CAA-8E92-260EAC2C2F3D}" type="sibTrans" cxnId="{05E00331-19B9-4304-9471-F882EC0F235F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953040FA-C1A2-4A98-BF36-46EAB290BE71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Niño tratado como un objeto sexual y comercial. Fenómeno global, que se da en todas las partes del mundo</a:t>
          </a:r>
          <a:endParaRPr lang="es-ES_tradnl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76768C-26BA-40BE-AA5F-63E96C163F12}" type="parTrans" cxnId="{DD581119-4B84-469F-9C72-A8DEC06596BB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27426804-F0AD-470D-9F39-A8D99B51F736}" type="sibTrans" cxnId="{DD581119-4B84-469F-9C72-A8DEC06596BB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FF11F7F0-564C-4851-9CFC-31ABE41CD8D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Comprende el abuso sexual por adultos y la remuneración en efectivo o en especie para el niño/a o una tercera persona/s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B0386-8A12-4EDC-AF56-F65B5EC70DA3}" type="parTrans" cxnId="{E863361F-0AC4-4AFE-A4EC-5BA7091BFB1D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EB934892-576F-493A-A642-EF8B5B9EC6F8}" type="sibTrans" cxnId="{E863361F-0AC4-4AFE-A4EC-5BA7091BFB1D}">
      <dgm:prSet/>
      <dgm:spPr/>
      <dgm:t>
        <a:bodyPr/>
        <a:lstStyle/>
        <a:p>
          <a:endParaRPr lang="es-ES_tradnl">
            <a:latin typeface="Century Gothic" panose="020B0502020202020204" pitchFamily="34" charset="0"/>
          </a:endParaRPr>
        </a:p>
      </dgm:t>
    </dgm:pt>
    <dgm:pt modelId="{9E7CCC2F-2180-42AE-8036-450CDCB98EC0}" type="pres">
      <dgm:prSet presAssocID="{D37A358E-CBF7-48B6-98B5-3A5F7BC048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48D2CDD-BCE8-40A8-ADD3-3391308A7087}" type="pres">
      <dgm:prSet presAssocID="{D37A358E-CBF7-48B6-98B5-3A5F7BC0488B}" presName="dummyMaxCanvas" presStyleCnt="0">
        <dgm:presLayoutVars/>
      </dgm:prSet>
      <dgm:spPr/>
    </dgm:pt>
    <dgm:pt modelId="{D0920AB5-0DE7-402E-BFA4-EFFBEAB9CD2B}" type="pres">
      <dgm:prSet presAssocID="{D37A358E-CBF7-48B6-98B5-3A5F7BC0488B}" presName="ThreeNodes_1" presStyleLbl="node1" presStyleIdx="0" presStyleCnt="3" custLinFactNeighborX="4397" custLinFactNeighborY="-2964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CF9C00-F716-454C-8371-1A1CB615543E}" type="pres">
      <dgm:prSet presAssocID="{D37A358E-CBF7-48B6-98B5-3A5F7BC0488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FE8A72-9A20-4308-BDC9-7755D96A4214}" type="pres">
      <dgm:prSet presAssocID="{D37A358E-CBF7-48B6-98B5-3A5F7BC0488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81AAA69-BC9C-446F-8F76-307119580EDB}" type="pres">
      <dgm:prSet presAssocID="{D37A358E-CBF7-48B6-98B5-3A5F7BC0488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F195AD2-5A81-4D1F-BC56-9F5966409E46}" type="pres">
      <dgm:prSet presAssocID="{D37A358E-CBF7-48B6-98B5-3A5F7BC0488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C169FFF-77B1-448A-B7AE-15E5FC28C122}" type="pres">
      <dgm:prSet presAssocID="{D37A358E-CBF7-48B6-98B5-3A5F7BC0488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D54240D-7EAE-47EB-9A61-6E5C356F7AB6}" type="pres">
      <dgm:prSet presAssocID="{D37A358E-CBF7-48B6-98B5-3A5F7BC0488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2971C6-22C3-4EEA-BE23-C30CBD185A8F}" type="pres">
      <dgm:prSet presAssocID="{D37A358E-CBF7-48B6-98B5-3A5F7BC0488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F4192BF-0758-4724-9FC0-FF1F06ABF97D}" type="presOf" srcId="{21683E7D-FEFE-4BE3-B9F7-2BCF45DF384B}" destId="{FC169FFF-77B1-448A-B7AE-15E5FC28C122}" srcOrd="1" destOrd="0" presId="urn:microsoft.com/office/officeart/2005/8/layout/vProcess5"/>
    <dgm:cxn modelId="{E863361F-0AC4-4AFE-A4EC-5BA7091BFB1D}" srcId="{D37A358E-CBF7-48B6-98B5-3A5F7BC0488B}" destId="{FF11F7F0-564C-4851-9CFC-31ABE41CD8D3}" srcOrd="1" destOrd="0" parTransId="{F6EB0386-8A12-4EDC-AF56-F65B5EC70DA3}" sibTransId="{EB934892-576F-493A-A642-EF8B5B9EC6F8}"/>
    <dgm:cxn modelId="{70CBD205-89B7-4491-94BB-D4A220CD8071}" type="presOf" srcId="{953040FA-C1A2-4A98-BF36-46EAB290BE71}" destId="{712971C6-22C3-4EEA-BE23-C30CBD185A8F}" srcOrd="1" destOrd="0" presId="urn:microsoft.com/office/officeart/2005/8/layout/vProcess5"/>
    <dgm:cxn modelId="{884B7C44-66A9-4E68-95BC-0C1B64A590E9}" type="presOf" srcId="{21683E7D-FEFE-4BE3-B9F7-2BCF45DF384B}" destId="{D0920AB5-0DE7-402E-BFA4-EFFBEAB9CD2B}" srcOrd="0" destOrd="0" presId="urn:microsoft.com/office/officeart/2005/8/layout/vProcess5"/>
    <dgm:cxn modelId="{5FC5E46B-9FD6-4FF5-9847-689AF5C995FB}" type="presOf" srcId="{FF11F7F0-564C-4851-9CFC-31ABE41CD8D3}" destId="{91CF9C00-F716-454C-8371-1A1CB615543E}" srcOrd="0" destOrd="0" presId="urn:microsoft.com/office/officeart/2005/8/layout/vProcess5"/>
    <dgm:cxn modelId="{21F07EBB-CE45-43EC-8B0F-691E0CA8E308}" type="presOf" srcId="{AB8D4934-BF2D-4CAA-8E92-260EAC2C2F3D}" destId="{081AAA69-BC9C-446F-8F76-307119580EDB}" srcOrd="0" destOrd="0" presId="urn:microsoft.com/office/officeart/2005/8/layout/vProcess5"/>
    <dgm:cxn modelId="{E50E4B16-A545-4CD6-9975-3754E39E7017}" type="presOf" srcId="{953040FA-C1A2-4A98-BF36-46EAB290BE71}" destId="{36FE8A72-9A20-4308-BDC9-7755D96A4214}" srcOrd="0" destOrd="0" presId="urn:microsoft.com/office/officeart/2005/8/layout/vProcess5"/>
    <dgm:cxn modelId="{8EBD3AE5-10D2-45C6-9368-89D9B1D545A5}" type="presOf" srcId="{EB934892-576F-493A-A642-EF8B5B9EC6F8}" destId="{9F195AD2-5A81-4D1F-BC56-9F5966409E46}" srcOrd="0" destOrd="0" presId="urn:microsoft.com/office/officeart/2005/8/layout/vProcess5"/>
    <dgm:cxn modelId="{DD581119-4B84-469F-9C72-A8DEC06596BB}" srcId="{D37A358E-CBF7-48B6-98B5-3A5F7BC0488B}" destId="{953040FA-C1A2-4A98-BF36-46EAB290BE71}" srcOrd="2" destOrd="0" parTransId="{FD76768C-26BA-40BE-AA5F-63E96C163F12}" sibTransId="{27426804-F0AD-470D-9F39-A8D99B51F736}"/>
    <dgm:cxn modelId="{05E00331-19B9-4304-9471-F882EC0F235F}" srcId="{D37A358E-CBF7-48B6-98B5-3A5F7BC0488B}" destId="{21683E7D-FEFE-4BE3-B9F7-2BCF45DF384B}" srcOrd="0" destOrd="0" parTransId="{06F03FAA-F842-4EE2-A726-E19C42FCA85C}" sibTransId="{AB8D4934-BF2D-4CAA-8E92-260EAC2C2F3D}"/>
    <dgm:cxn modelId="{C838A36B-D3AA-4E68-B49E-AE3149320715}" type="presOf" srcId="{FF11F7F0-564C-4851-9CFC-31ABE41CD8D3}" destId="{3D54240D-7EAE-47EB-9A61-6E5C356F7AB6}" srcOrd="1" destOrd="0" presId="urn:microsoft.com/office/officeart/2005/8/layout/vProcess5"/>
    <dgm:cxn modelId="{AB5B34F5-2BCF-4167-B487-F12DC061D7ED}" type="presOf" srcId="{D37A358E-CBF7-48B6-98B5-3A5F7BC0488B}" destId="{9E7CCC2F-2180-42AE-8036-450CDCB98EC0}" srcOrd="0" destOrd="0" presId="urn:microsoft.com/office/officeart/2005/8/layout/vProcess5"/>
    <dgm:cxn modelId="{0CEC4A27-24CC-43EC-B56F-000309660D7F}" type="presParOf" srcId="{9E7CCC2F-2180-42AE-8036-450CDCB98EC0}" destId="{C48D2CDD-BCE8-40A8-ADD3-3391308A7087}" srcOrd="0" destOrd="0" presId="urn:microsoft.com/office/officeart/2005/8/layout/vProcess5"/>
    <dgm:cxn modelId="{8129A408-A7FF-4242-9BF2-1A74F98DFFAB}" type="presParOf" srcId="{9E7CCC2F-2180-42AE-8036-450CDCB98EC0}" destId="{D0920AB5-0DE7-402E-BFA4-EFFBEAB9CD2B}" srcOrd="1" destOrd="0" presId="urn:microsoft.com/office/officeart/2005/8/layout/vProcess5"/>
    <dgm:cxn modelId="{884F7C34-F0AB-424C-A86A-45F09CC781B9}" type="presParOf" srcId="{9E7CCC2F-2180-42AE-8036-450CDCB98EC0}" destId="{91CF9C00-F716-454C-8371-1A1CB615543E}" srcOrd="2" destOrd="0" presId="urn:microsoft.com/office/officeart/2005/8/layout/vProcess5"/>
    <dgm:cxn modelId="{26A6D729-7E8D-47C6-9619-26AA89184509}" type="presParOf" srcId="{9E7CCC2F-2180-42AE-8036-450CDCB98EC0}" destId="{36FE8A72-9A20-4308-BDC9-7755D96A4214}" srcOrd="3" destOrd="0" presId="urn:microsoft.com/office/officeart/2005/8/layout/vProcess5"/>
    <dgm:cxn modelId="{631BCE68-A482-4A77-8ACC-06970A20CD9F}" type="presParOf" srcId="{9E7CCC2F-2180-42AE-8036-450CDCB98EC0}" destId="{081AAA69-BC9C-446F-8F76-307119580EDB}" srcOrd="4" destOrd="0" presId="urn:microsoft.com/office/officeart/2005/8/layout/vProcess5"/>
    <dgm:cxn modelId="{FF289CB8-C919-4F6F-AD74-779CFCDC6843}" type="presParOf" srcId="{9E7CCC2F-2180-42AE-8036-450CDCB98EC0}" destId="{9F195AD2-5A81-4D1F-BC56-9F5966409E46}" srcOrd="5" destOrd="0" presId="urn:microsoft.com/office/officeart/2005/8/layout/vProcess5"/>
    <dgm:cxn modelId="{2CC44595-EBEA-42A9-8FB0-AF395412C80D}" type="presParOf" srcId="{9E7CCC2F-2180-42AE-8036-450CDCB98EC0}" destId="{FC169FFF-77B1-448A-B7AE-15E5FC28C122}" srcOrd="6" destOrd="0" presId="urn:microsoft.com/office/officeart/2005/8/layout/vProcess5"/>
    <dgm:cxn modelId="{74C726DA-3C81-482B-9B1D-8B2450D609FA}" type="presParOf" srcId="{9E7CCC2F-2180-42AE-8036-450CDCB98EC0}" destId="{3D54240D-7EAE-47EB-9A61-6E5C356F7AB6}" srcOrd="7" destOrd="0" presId="urn:microsoft.com/office/officeart/2005/8/layout/vProcess5"/>
    <dgm:cxn modelId="{A9F92234-EEDD-4828-8896-530A8D622FD0}" type="presParOf" srcId="{9E7CCC2F-2180-42AE-8036-450CDCB98EC0}" destId="{712971C6-22C3-4EEA-BE23-C30CBD185A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998AC-EA96-F745-AFAB-25F69D296F1B}" type="doc">
      <dgm:prSet loTypeId="urn:microsoft.com/office/officeart/2005/8/layout/radial4" loCatId="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6776C15-DE08-204A-8794-ED551901114A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ESCNNA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BD9CA-05B5-B04C-894B-C3B16B36D530}" type="parTrans" cxnId="{554CE800-67BD-DB4C-B685-14C2CFC5B6F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B3D05D-1390-6E42-9422-A3E83B0BCEE5}" type="sibTrans" cxnId="{554CE800-67BD-DB4C-B685-14C2CFC5B6F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0836A-7724-B14A-8ECB-5CF4777766D0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Trata de Niños con fines de Explotación Sexual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A4908-E26E-7347-AC64-40F0B5A3CDA4}" type="parTrans" cxnId="{DC981B71-0C4E-F841-8D63-A71D483233E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3E0DA-6E17-F746-8389-54709F4EBE02}" type="sibTrans" cxnId="{DC981B71-0C4E-F841-8D63-A71D483233E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BA945-4DFF-6E45-A1EE-8D888B6366B1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Pornografía Infantil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E81A8-4947-7141-B1F5-F92E00A4F6A4}" type="parTrans" cxnId="{FDE95138-309B-764E-BB9F-1BE1971D439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47040-B339-BC4F-86F9-06BBC7480D58}" type="sibTrans" cxnId="{FDE95138-309B-764E-BB9F-1BE1971D439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C4FA8-8D03-3C4E-B78F-3A248FE87EF4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Otras formas de ESCNNA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CE01D-66D0-2848-A8BE-B6D9E915092F}" type="parTrans" cxnId="{2FED0BD7-39D4-4A43-89E2-6BA590583EB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02428-7BF6-EB44-8658-249CF5723175}" type="sibTrans" cxnId="{2FED0BD7-39D4-4A43-89E2-6BA590583EB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696B0-3E18-3A4B-96D9-92BC6557E127}">
      <dgm:prSet phldrT="[Texto]" custT="1"/>
      <dgm:spPr/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Turismo sexual Infantil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77551-C1E4-C241-A360-9A229E10E044}" type="parTrans" cxnId="{EEB4B954-8137-B744-BF2E-F7927E1EC8C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68E0B-7317-944C-9BA8-C2BFAAE7BD10}" type="sibTrans" cxnId="{EEB4B954-8137-B744-BF2E-F7927E1EC8C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14CDF-51DE-3A45-BF16-324442B9589C}">
      <dgm:prSet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Matrimonios con niños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1D6160-3BA0-C14A-8393-F8CE5450252D}" type="parTrans" cxnId="{2ECDD928-1E56-4D40-8BF3-2341D768739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F2F07-BB1B-5144-8B0C-93E59BC71100}" type="sibTrans" cxnId="{2ECDD928-1E56-4D40-8BF3-2341D768739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50A70-8DFC-C140-888C-8B592EE6EEE8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Prostitución infantil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462E3-9A38-E248-9EE4-43B32D415EB2}" type="parTrans" cxnId="{A8C0FB8C-8E49-0244-8887-6041B2B3711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236D2-B480-8A41-B548-DE9FD87AD511}" type="sibTrans" cxnId="{A8C0FB8C-8E49-0244-8887-6041B2B3711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5446-7FE0-1543-ADAA-CCF633C5EF75}" type="pres">
      <dgm:prSet presAssocID="{D7C998AC-EA96-F745-AFAB-25F69D296F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00E6B9-C37C-1047-85DE-E588106BC1DA}" type="pres">
      <dgm:prSet presAssocID="{D6776C15-DE08-204A-8794-ED551901114A}" presName="centerShape" presStyleLbl="node0" presStyleIdx="0" presStyleCnt="1"/>
      <dgm:spPr/>
      <dgm:t>
        <a:bodyPr/>
        <a:lstStyle/>
        <a:p>
          <a:endParaRPr lang="es-ES"/>
        </a:p>
      </dgm:t>
    </dgm:pt>
    <dgm:pt modelId="{2E426CCB-B7A8-524E-85DA-EFF067331275}" type="pres">
      <dgm:prSet presAssocID="{171A4908-E26E-7347-AC64-40F0B5A3CDA4}" presName="parTrans" presStyleLbl="bgSibTrans2D1" presStyleIdx="0" presStyleCnt="4" custAng="8845492" custFlipVert="0" custFlipHor="1" custScaleX="39633" custScaleY="15870" custLinFactNeighborX="30231" custLinFactNeighborY="70921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FFF8046-EBED-A748-AB2F-6F5C3F5D5F06}" type="pres">
      <dgm:prSet presAssocID="{3790836A-7724-B14A-8ECB-5CF4777766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771B2-06CA-9641-A15B-23C058DB9C27}" type="pres">
      <dgm:prSet presAssocID="{CF8462E3-9A38-E248-9EE4-43B32D415EB2}" presName="parTrans" presStyleLbl="bgSibTrans2D1" presStyleIdx="1" presStyleCnt="4" custAng="3444542" custFlipVert="1" custScaleX="37331" custScaleY="15870" custLinFactNeighborX="6046" custLinFactNeighborY="67974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4156852C-2AB7-D54C-817F-EA126ABD1E45}" type="pres">
      <dgm:prSet presAssocID="{1A450A70-8DFC-C140-888C-8B592EE6EE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126B3C-D434-484B-858F-968687470DB7}" type="pres">
      <dgm:prSet presAssocID="{2A5E81A8-4947-7141-B1F5-F92E00A4F6A4}" presName="parTrans" presStyleLbl="bgSibTrans2D1" presStyleIdx="2" presStyleCnt="4" custScaleX="38905" custScaleY="15870" custLinFactNeighborX="-22939" custLinFactNeighborY="71997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798D4D6-23F0-A74D-B4A1-1253F308C172}" type="pres">
      <dgm:prSet presAssocID="{1B0BA945-4DFF-6E45-A1EE-8D888B6366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3D27D9-3CCE-4C4F-80E5-36BC4F8A1249}" type="pres">
      <dgm:prSet presAssocID="{38DCE01D-66D0-2848-A8BE-B6D9E915092F}" presName="parTrans" presStyleLbl="bgSibTrans2D1" presStyleIdx="3" presStyleCnt="4" custAng="10975455" custFlipVert="0" custScaleX="35680" custScaleY="15870" custLinFactNeighborX="-28889" custLinFactNeighborY="16479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A30A636-8FF8-8A4C-8E4F-26756887FA06}" type="pres">
      <dgm:prSet presAssocID="{EAFC4FA8-8D03-3C4E-B78F-3A248FE87EF4}" presName="node" presStyleLbl="node1" presStyleIdx="3" presStyleCnt="4" custScaleY="154756" custRadScaleRad="97539" custRadScaleInc="155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1849C1-C067-1E46-8744-1D23020F333F}" type="presOf" srcId="{CF8462E3-9A38-E248-9EE4-43B32D415EB2}" destId="{7D0771B2-06CA-9641-A15B-23C058DB9C27}" srcOrd="0" destOrd="0" presId="urn:microsoft.com/office/officeart/2005/8/layout/radial4"/>
    <dgm:cxn modelId="{9619A368-F3C8-1C40-A750-48A1EC067EDC}" type="presOf" srcId="{3790836A-7724-B14A-8ECB-5CF4777766D0}" destId="{CFFF8046-EBED-A748-AB2F-6F5C3F5D5F06}" srcOrd="0" destOrd="0" presId="urn:microsoft.com/office/officeart/2005/8/layout/radial4"/>
    <dgm:cxn modelId="{2F12A78D-5F3E-9549-A701-2D5D27A713D0}" type="presOf" srcId="{1B0BA945-4DFF-6E45-A1EE-8D888B6366B1}" destId="{9798D4D6-23F0-A74D-B4A1-1253F308C172}" srcOrd="0" destOrd="0" presId="urn:microsoft.com/office/officeart/2005/8/layout/radial4"/>
    <dgm:cxn modelId="{BE1037C3-FEFE-E941-B243-CE7FE37A7766}" type="presOf" srcId="{1A450A70-8DFC-C140-888C-8B592EE6EEE8}" destId="{4156852C-2AB7-D54C-817F-EA126ABD1E45}" srcOrd="0" destOrd="0" presId="urn:microsoft.com/office/officeart/2005/8/layout/radial4"/>
    <dgm:cxn modelId="{FDE95138-309B-764E-BB9F-1BE1971D4393}" srcId="{D6776C15-DE08-204A-8794-ED551901114A}" destId="{1B0BA945-4DFF-6E45-A1EE-8D888B6366B1}" srcOrd="2" destOrd="0" parTransId="{2A5E81A8-4947-7141-B1F5-F92E00A4F6A4}" sibTransId="{C5647040-B339-BC4F-86F9-06BBC7480D58}"/>
    <dgm:cxn modelId="{3AB2431E-3ED9-E948-9943-7713C85A754D}" type="presOf" srcId="{D7C998AC-EA96-F745-AFAB-25F69D296F1B}" destId="{7F985446-7FE0-1543-ADAA-CCF633C5EF75}" srcOrd="0" destOrd="0" presId="urn:microsoft.com/office/officeart/2005/8/layout/radial4"/>
    <dgm:cxn modelId="{2ECDD928-1E56-4D40-8BF3-2341D7687395}" srcId="{EAFC4FA8-8D03-3C4E-B78F-3A248FE87EF4}" destId="{62114CDF-51DE-3A45-BF16-324442B9589C}" srcOrd="1" destOrd="0" parTransId="{181D6160-3BA0-C14A-8393-F8CE5450252D}" sibTransId="{08BF2F07-BB1B-5144-8B0C-93E59BC71100}"/>
    <dgm:cxn modelId="{25CE9C72-A548-954E-896C-B549C8978206}" type="presOf" srcId="{62114CDF-51DE-3A45-BF16-324442B9589C}" destId="{5A30A636-8FF8-8A4C-8E4F-26756887FA06}" srcOrd="0" destOrd="2" presId="urn:microsoft.com/office/officeart/2005/8/layout/radial4"/>
    <dgm:cxn modelId="{EF24A8ED-3E00-EE40-B122-5F0C0EAE7FB6}" type="presOf" srcId="{38DCE01D-66D0-2848-A8BE-B6D9E915092F}" destId="{463D27D9-3CCE-4C4F-80E5-36BC4F8A1249}" srcOrd="0" destOrd="0" presId="urn:microsoft.com/office/officeart/2005/8/layout/radial4"/>
    <dgm:cxn modelId="{554CE800-67BD-DB4C-B685-14C2CFC5B6F9}" srcId="{D7C998AC-EA96-F745-AFAB-25F69D296F1B}" destId="{D6776C15-DE08-204A-8794-ED551901114A}" srcOrd="0" destOrd="0" parTransId="{FFEBD9CA-05B5-B04C-894B-C3B16B36D530}" sibTransId="{49B3D05D-1390-6E42-9422-A3E83B0BCEE5}"/>
    <dgm:cxn modelId="{EEB4B954-8137-B744-BF2E-F7927E1EC8C6}" srcId="{EAFC4FA8-8D03-3C4E-B78F-3A248FE87EF4}" destId="{088696B0-3E18-3A4B-96D9-92BC6557E127}" srcOrd="0" destOrd="0" parTransId="{EDC77551-C1E4-C241-A360-9A229E10E044}" sibTransId="{5E768E0B-7317-944C-9BA8-C2BFAAE7BD10}"/>
    <dgm:cxn modelId="{A8C0FB8C-8E49-0244-8887-6041B2B37111}" srcId="{D6776C15-DE08-204A-8794-ED551901114A}" destId="{1A450A70-8DFC-C140-888C-8B592EE6EEE8}" srcOrd="1" destOrd="0" parTransId="{CF8462E3-9A38-E248-9EE4-43B32D415EB2}" sibTransId="{332236D2-B480-8A41-B548-DE9FD87AD511}"/>
    <dgm:cxn modelId="{ABAA540E-50D1-8B43-9F9A-958B18EE2997}" type="presOf" srcId="{EAFC4FA8-8D03-3C4E-B78F-3A248FE87EF4}" destId="{5A30A636-8FF8-8A4C-8E4F-26756887FA06}" srcOrd="0" destOrd="0" presId="urn:microsoft.com/office/officeart/2005/8/layout/radial4"/>
    <dgm:cxn modelId="{5BF8FB6D-8FC7-8E46-98B4-502515DC879E}" type="presOf" srcId="{D6776C15-DE08-204A-8794-ED551901114A}" destId="{1400E6B9-C37C-1047-85DE-E588106BC1DA}" srcOrd="0" destOrd="0" presId="urn:microsoft.com/office/officeart/2005/8/layout/radial4"/>
    <dgm:cxn modelId="{4DBD4666-C3E7-5040-B148-8D003DD4D4A0}" type="presOf" srcId="{171A4908-E26E-7347-AC64-40F0B5A3CDA4}" destId="{2E426CCB-B7A8-524E-85DA-EFF067331275}" srcOrd="0" destOrd="0" presId="urn:microsoft.com/office/officeart/2005/8/layout/radial4"/>
    <dgm:cxn modelId="{DC981B71-0C4E-F841-8D63-A71D483233E1}" srcId="{D6776C15-DE08-204A-8794-ED551901114A}" destId="{3790836A-7724-B14A-8ECB-5CF4777766D0}" srcOrd="0" destOrd="0" parTransId="{171A4908-E26E-7347-AC64-40F0B5A3CDA4}" sibTransId="{AD33E0DA-6E17-F746-8389-54709F4EBE02}"/>
    <dgm:cxn modelId="{2FED0BD7-39D4-4A43-89E2-6BA590583EBB}" srcId="{D6776C15-DE08-204A-8794-ED551901114A}" destId="{EAFC4FA8-8D03-3C4E-B78F-3A248FE87EF4}" srcOrd="3" destOrd="0" parTransId="{38DCE01D-66D0-2848-A8BE-B6D9E915092F}" sibTransId="{1F002428-7BF6-EB44-8658-249CF5723175}"/>
    <dgm:cxn modelId="{92EF2223-B697-E84B-AA8C-DCF03108BF30}" type="presOf" srcId="{2A5E81A8-4947-7141-B1F5-F92E00A4F6A4}" destId="{8A126B3C-D434-484B-858F-968687470DB7}" srcOrd="0" destOrd="0" presId="urn:microsoft.com/office/officeart/2005/8/layout/radial4"/>
    <dgm:cxn modelId="{99EFE676-44FA-FD42-9D3C-908F5F79C6A2}" type="presOf" srcId="{088696B0-3E18-3A4B-96D9-92BC6557E127}" destId="{5A30A636-8FF8-8A4C-8E4F-26756887FA06}" srcOrd="0" destOrd="1" presId="urn:microsoft.com/office/officeart/2005/8/layout/radial4"/>
    <dgm:cxn modelId="{7DA4A7DE-CD59-5D41-9B0B-BF6D39476A6E}" type="presParOf" srcId="{7F985446-7FE0-1543-ADAA-CCF633C5EF75}" destId="{1400E6B9-C37C-1047-85DE-E588106BC1DA}" srcOrd="0" destOrd="0" presId="urn:microsoft.com/office/officeart/2005/8/layout/radial4"/>
    <dgm:cxn modelId="{7AE42677-93E3-8345-8916-3B19DD40D656}" type="presParOf" srcId="{7F985446-7FE0-1543-ADAA-CCF633C5EF75}" destId="{2E426CCB-B7A8-524E-85DA-EFF067331275}" srcOrd="1" destOrd="0" presId="urn:microsoft.com/office/officeart/2005/8/layout/radial4"/>
    <dgm:cxn modelId="{3184B355-55A1-D642-BD4E-750DE678AE6E}" type="presParOf" srcId="{7F985446-7FE0-1543-ADAA-CCF633C5EF75}" destId="{CFFF8046-EBED-A748-AB2F-6F5C3F5D5F06}" srcOrd="2" destOrd="0" presId="urn:microsoft.com/office/officeart/2005/8/layout/radial4"/>
    <dgm:cxn modelId="{A7B5A1D4-0E04-E440-B398-5803CC8F6A5A}" type="presParOf" srcId="{7F985446-7FE0-1543-ADAA-CCF633C5EF75}" destId="{7D0771B2-06CA-9641-A15B-23C058DB9C27}" srcOrd="3" destOrd="0" presId="urn:microsoft.com/office/officeart/2005/8/layout/radial4"/>
    <dgm:cxn modelId="{F32C72A8-42BC-9A44-8EE9-32B38A7C6F94}" type="presParOf" srcId="{7F985446-7FE0-1543-ADAA-CCF633C5EF75}" destId="{4156852C-2AB7-D54C-817F-EA126ABD1E45}" srcOrd="4" destOrd="0" presId="urn:microsoft.com/office/officeart/2005/8/layout/radial4"/>
    <dgm:cxn modelId="{CDD080E2-897C-DD41-B4F3-5BF0224934A5}" type="presParOf" srcId="{7F985446-7FE0-1543-ADAA-CCF633C5EF75}" destId="{8A126B3C-D434-484B-858F-968687470DB7}" srcOrd="5" destOrd="0" presId="urn:microsoft.com/office/officeart/2005/8/layout/radial4"/>
    <dgm:cxn modelId="{0F690752-79D2-454B-BA0E-B271D9B04E24}" type="presParOf" srcId="{7F985446-7FE0-1543-ADAA-CCF633C5EF75}" destId="{9798D4D6-23F0-A74D-B4A1-1253F308C172}" srcOrd="6" destOrd="0" presId="urn:microsoft.com/office/officeart/2005/8/layout/radial4"/>
    <dgm:cxn modelId="{F4FBA0E9-6D37-4943-A013-5B3B0A7109FA}" type="presParOf" srcId="{7F985446-7FE0-1543-ADAA-CCF633C5EF75}" destId="{463D27D9-3CCE-4C4F-80E5-36BC4F8A1249}" srcOrd="7" destOrd="0" presId="urn:microsoft.com/office/officeart/2005/8/layout/radial4"/>
    <dgm:cxn modelId="{389ADB5C-A304-C149-93D0-E40D92C92B20}" type="presParOf" srcId="{7F985446-7FE0-1543-ADAA-CCF633C5EF75}" destId="{5A30A636-8FF8-8A4C-8E4F-26756887FA0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2B53F-2CD8-47C5-993A-A6CEF1A3E8D2}" type="doc">
      <dgm:prSet loTypeId="urn:microsoft.com/office/officeart/2011/layout/Tab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41CD343D-A748-4863-B175-107164DA6243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1. Sensación de anonimato</a:t>
          </a:r>
          <a:endParaRPr lang="es-ES_tradnl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AA66B-A7A4-4947-B7A4-26AD91FEAB8F}" type="parTrans" cxnId="{A697D314-B229-439F-A5C6-EA5A718E522B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655FD-8E6D-4701-A7EA-5A152923897C}" type="sibTrans" cxnId="{A697D314-B229-439F-A5C6-EA5A718E522B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AC709-B648-4903-9AC4-7905C66A861D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2. Impunidad</a:t>
          </a:r>
          <a:endParaRPr lang="es-ES_tradnl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58639-072F-4E05-A187-DFA46864FF73}" type="parTrans" cxnId="{685B018B-1923-47D5-9519-DBC35A3B6B69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D9127-E4BD-452B-841E-3391375A63F1}" type="sibTrans" cxnId="{685B018B-1923-47D5-9519-DBC35A3B6B69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AA7FC-C8F4-4C1C-9156-0A495A9CAFBE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3.Desequilibrio de poder</a:t>
          </a:r>
          <a:endParaRPr lang="es-ES_tradnl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A7A6C-BB6E-4B0D-A214-989ACC0AD87B}" type="parTrans" cxnId="{89AA116E-F261-4D0C-8525-17A1B46A1AD2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9A128-88FA-42CA-8903-BD3F095717C3}" type="sibTrans" cxnId="{89AA116E-F261-4D0C-8525-17A1B46A1AD2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BEA19-56F8-4313-8586-4F3626739BE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Persona al verse en otro país donde se considera desconocido se vale de la “invisibilidad social” para realizar el abuso</a:t>
          </a:r>
          <a:endParaRPr lang="es-ES_trad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E3644-6DAB-4FC4-8A88-CFE339655150}" type="parTrans" cxnId="{02BF0AEA-0582-4798-8776-2180ACEC597C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29B28-635D-43E2-ACB2-48537A5ED281}" type="sibTrans" cxnId="{02BF0AEA-0582-4798-8776-2180ACEC597C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24063-E337-4187-99AD-902D7DB9BC02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Las leyes internacionales aún no protegen a los menores de edad de forma efectiva. Pocos agresores encausados a pesar de los acuerdos internacionales.</a:t>
          </a:r>
          <a:endParaRPr lang="es-ES_trad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377BE-E88A-41E6-B94C-AFB24F0B7C77}" type="parTrans" cxnId="{DBB4CF55-336E-4939-A755-DE9B3689A198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E635F-2196-4177-8229-2AD4AF98DA89}" type="sibTrans" cxnId="{DBB4CF55-336E-4939-A755-DE9B3689A198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A6B65-D000-4D12-94DA-D5358E911B61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Agresores pueden justificar el abuso ya que el niño/a obtiene un beneficio económico o comercial que necesita y que le ayuda a “mejorar” su situación de pobreza o necesidad</a:t>
          </a:r>
          <a:endParaRPr lang="es-ES_tradn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501A9-01AA-4C6B-9B31-BADAE69CFB60}" type="parTrans" cxnId="{7D881D16-54BB-4B51-A31A-1C032CAE27A1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01F82-0668-4E10-A872-9CAF1A4BC94E}" type="sibTrans" cxnId="{7D881D16-54BB-4B51-A31A-1C032CAE27A1}">
      <dgm:prSet/>
      <dgm:spPr/>
      <dgm:t>
        <a:bodyPr/>
        <a:lstStyle/>
        <a:p>
          <a:endParaRPr lang="es-ES_tradnl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3429D-64D3-499B-B441-882E973F8584}" type="pres">
      <dgm:prSet presAssocID="{E7F2B53F-2CD8-47C5-993A-A6CEF1A3E8D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516B1B8E-F9CD-48BD-B15E-76913C093D2F}" type="pres">
      <dgm:prSet presAssocID="{41CD343D-A748-4863-B175-107164DA6243}" presName="composite" presStyleCnt="0"/>
      <dgm:spPr/>
    </dgm:pt>
    <dgm:pt modelId="{7A02C6F9-FF65-4CA7-8E87-349C8B445D45}" type="pres">
      <dgm:prSet presAssocID="{41CD343D-A748-4863-B175-107164DA6243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6A71D41-29BF-4D91-A40F-8FE118035D76}" type="pres">
      <dgm:prSet presAssocID="{41CD343D-A748-4863-B175-107164DA624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97636C-0460-4B72-A0BB-BA112A1BC6F2}" type="pres">
      <dgm:prSet presAssocID="{41CD343D-A748-4863-B175-107164DA6243}" presName="Accent" presStyleLbl="parChTrans1D1" presStyleIdx="0" presStyleCnt="3"/>
      <dgm:spPr/>
    </dgm:pt>
    <dgm:pt modelId="{31684FAE-3390-4BF2-BEA1-156FAB4AF030}" type="pres">
      <dgm:prSet presAssocID="{08B655FD-8E6D-4701-A7EA-5A152923897C}" presName="sibTrans" presStyleCnt="0"/>
      <dgm:spPr/>
    </dgm:pt>
    <dgm:pt modelId="{D30011A9-4B66-4B01-B9DC-75FE6154C61C}" type="pres">
      <dgm:prSet presAssocID="{4EAAC709-B648-4903-9AC4-7905C66A861D}" presName="composite" presStyleCnt="0"/>
      <dgm:spPr/>
    </dgm:pt>
    <dgm:pt modelId="{6092FE0A-FE6E-4B59-91D3-743F43E9B77E}" type="pres">
      <dgm:prSet presAssocID="{4EAAC709-B648-4903-9AC4-7905C66A861D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4848F55-7AC1-4CBF-A00A-6CBC7C030D0A}" type="pres">
      <dgm:prSet presAssocID="{4EAAC709-B648-4903-9AC4-7905C66A861D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28D22D7-FD25-4198-8A85-F71C5A1B5B91}" type="pres">
      <dgm:prSet presAssocID="{4EAAC709-B648-4903-9AC4-7905C66A861D}" presName="Accent" presStyleLbl="parChTrans1D1" presStyleIdx="1" presStyleCnt="3"/>
      <dgm:spPr/>
    </dgm:pt>
    <dgm:pt modelId="{16CD406F-B253-4763-A66C-B5DF5AF3C70B}" type="pres">
      <dgm:prSet presAssocID="{B8ED9127-E4BD-452B-841E-3391375A63F1}" presName="sibTrans" presStyleCnt="0"/>
      <dgm:spPr/>
    </dgm:pt>
    <dgm:pt modelId="{B2807698-FE0E-44CE-AEFD-D5841EE47A7E}" type="pres">
      <dgm:prSet presAssocID="{832AA7FC-C8F4-4C1C-9156-0A495A9CAFBE}" presName="composite" presStyleCnt="0"/>
      <dgm:spPr/>
    </dgm:pt>
    <dgm:pt modelId="{B3553B0E-626C-459E-A1BF-05A14FD534A9}" type="pres">
      <dgm:prSet presAssocID="{832AA7FC-C8F4-4C1C-9156-0A495A9CAFB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5F1B873-B7F8-4A61-8CCF-B7801070FC55}" type="pres">
      <dgm:prSet presAssocID="{832AA7FC-C8F4-4C1C-9156-0A495A9CAFB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6FBB1F-B522-42DD-AF9A-CEFAAEFB7019}" type="pres">
      <dgm:prSet presAssocID="{832AA7FC-C8F4-4C1C-9156-0A495A9CAFBE}" presName="Accent" presStyleLbl="parChTrans1D1" presStyleIdx="2" presStyleCnt="3"/>
      <dgm:spPr/>
    </dgm:pt>
  </dgm:ptLst>
  <dgm:cxnLst>
    <dgm:cxn modelId="{6F08D727-1D4E-4EAF-9728-225543C9AAF0}" type="presOf" srcId="{95DBEA19-56F8-4313-8586-4F3626739BE0}" destId="{7A02C6F9-FF65-4CA7-8E87-349C8B445D45}" srcOrd="0" destOrd="0" presId="urn:microsoft.com/office/officeart/2011/layout/TabList"/>
    <dgm:cxn modelId="{E0DC09F2-6E21-42BB-A2D3-4E4CB7FFA567}" type="presOf" srcId="{C43A6B65-D000-4D12-94DA-D5358E911B61}" destId="{B3553B0E-626C-459E-A1BF-05A14FD534A9}" srcOrd="0" destOrd="0" presId="urn:microsoft.com/office/officeart/2011/layout/TabList"/>
    <dgm:cxn modelId="{48BCE317-FF53-47FB-BC7A-F7F85BB7703C}" type="presOf" srcId="{832AA7FC-C8F4-4C1C-9156-0A495A9CAFBE}" destId="{15F1B873-B7F8-4A61-8CCF-B7801070FC55}" srcOrd="0" destOrd="0" presId="urn:microsoft.com/office/officeart/2011/layout/TabList"/>
    <dgm:cxn modelId="{89AA116E-F261-4D0C-8525-17A1B46A1AD2}" srcId="{E7F2B53F-2CD8-47C5-993A-A6CEF1A3E8D2}" destId="{832AA7FC-C8F4-4C1C-9156-0A495A9CAFBE}" srcOrd="2" destOrd="0" parTransId="{E13A7A6C-BB6E-4B0D-A214-989ACC0AD87B}" sibTransId="{A549A128-88FA-42CA-8903-BD3F095717C3}"/>
    <dgm:cxn modelId="{A3897991-B9F6-446B-820E-D237E2267F49}" type="presOf" srcId="{4EAAC709-B648-4903-9AC4-7905C66A861D}" destId="{34848F55-7AC1-4CBF-A00A-6CBC7C030D0A}" srcOrd="0" destOrd="0" presId="urn:microsoft.com/office/officeart/2011/layout/TabList"/>
    <dgm:cxn modelId="{685B018B-1923-47D5-9519-DBC35A3B6B69}" srcId="{E7F2B53F-2CD8-47C5-993A-A6CEF1A3E8D2}" destId="{4EAAC709-B648-4903-9AC4-7905C66A861D}" srcOrd="1" destOrd="0" parTransId="{C7558639-072F-4E05-A187-DFA46864FF73}" sibTransId="{B8ED9127-E4BD-452B-841E-3391375A63F1}"/>
    <dgm:cxn modelId="{DBB4CF55-336E-4939-A755-DE9B3689A198}" srcId="{4EAAC709-B648-4903-9AC4-7905C66A861D}" destId="{24424063-E337-4187-99AD-902D7DB9BC02}" srcOrd="0" destOrd="0" parTransId="{82F377BE-E88A-41E6-B94C-AFB24F0B7C77}" sibTransId="{2CAE635F-2196-4177-8229-2AD4AF98DA89}"/>
    <dgm:cxn modelId="{02BF0AEA-0582-4798-8776-2180ACEC597C}" srcId="{41CD343D-A748-4863-B175-107164DA6243}" destId="{95DBEA19-56F8-4313-8586-4F3626739BE0}" srcOrd="0" destOrd="0" parTransId="{88BE3644-6DAB-4FC4-8A88-CFE339655150}" sibTransId="{F1229B28-635D-43E2-ACB2-48537A5ED281}"/>
    <dgm:cxn modelId="{7D881D16-54BB-4B51-A31A-1C032CAE27A1}" srcId="{832AA7FC-C8F4-4C1C-9156-0A495A9CAFBE}" destId="{C43A6B65-D000-4D12-94DA-D5358E911B61}" srcOrd="0" destOrd="0" parTransId="{234501A9-01AA-4C6B-9B31-BADAE69CFB60}" sibTransId="{F8501F82-0668-4E10-A872-9CAF1A4BC94E}"/>
    <dgm:cxn modelId="{EA902264-37FE-4F96-9604-0A79B90518DE}" type="presOf" srcId="{24424063-E337-4187-99AD-902D7DB9BC02}" destId="{6092FE0A-FE6E-4B59-91D3-743F43E9B77E}" srcOrd="0" destOrd="0" presId="urn:microsoft.com/office/officeart/2011/layout/TabList"/>
    <dgm:cxn modelId="{884E144D-1A3B-4FE2-BEBF-C5E922637513}" type="presOf" srcId="{41CD343D-A748-4863-B175-107164DA6243}" destId="{F6A71D41-29BF-4D91-A40F-8FE118035D76}" srcOrd="0" destOrd="0" presId="urn:microsoft.com/office/officeart/2011/layout/TabList"/>
    <dgm:cxn modelId="{A697D314-B229-439F-A5C6-EA5A718E522B}" srcId="{E7F2B53F-2CD8-47C5-993A-A6CEF1A3E8D2}" destId="{41CD343D-A748-4863-B175-107164DA6243}" srcOrd="0" destOrd="0" parTransId="{2C1AA66B-A7A4-4947-B7A4-26AD91FEAB8F}" sibTransId="{08B655FD-8E6D-4701-A7EA-5A152923897C}"/>
    <dgm:cxn modelId="{D2E20A3E-57AC-4B63-A12F-419683BEF12A}" type="presOf" srcId="{E7F2B53F-2CD8-47C5-993A-A6CEF1A3E8D2}" destId="{3403429D-64D3-499B-B441-882E973F8584}" srcOrd="0" destOrd="0" presId="urn:microsoft.com/office/officeart/2011/layout/TabList"/>
    <dgm:cxn modelId="{8F0433B6-9434-4CCB-855D-082213A2C365}" type="presParOf" srcId="{3403429D-64D3-499B-B441-882E973F8584}" destId="{516B1B8E-F9CD-48BD-B15E-76913C093D2F}" srcOrd="0" destOrd="0" presId="urn:microsoft.com/office/officeart/2011/layout/TabList"/>
    <dgm:cxn modelId="{D2B3949B-57BE-4B18-836B-F551EB676653}" type="presParOf" srcId="{516B1B8E-F9CD-48BD-B15E-76913C093D2F}" destId="{7A02C6F9-FF65-4CA7-8E87-349C8B445D45}" srcOrd="0" destOrd="0" presId="urn:microsoft.com/office/officeart/2011/layout/TabList"/>
    <dgm:cxn modelId="{2ECDFC7D-B0E6-4E24-93E2-FE2793036767}" type="presParOf" srcId="{516B1B8E-F9CD-48BD-B15E-76913C093D2F}" destId="{F6A71D41-29BF-4D91-A40F-8FE118035D76}" srcOrd="1" destOrd="0" presId="urn:microsoft.com/office/officeart/2011/layout/TabList"/>
    <dgm:cxn modelId="{2A6CBEC3-00C6-49C1-A528-C6E0EB1D494D}" type="presParOf" srcId="{516B1B8E-F9CD-48BD-B15E-76913C093D2F}" destId="{BF97636C-0460-4B72-A0BB-BA112A1BC6F2}" srcOrd="2" destOrd="0" presId="urn:microsoft.com/office/officeart/2011/layout/TabList"/>
    <dgm:cxn modelId="{B9062EFC-0FBA-45C7-BBEA-4C97AF07458B}" type="presParOf" srcId="{3403429D-64D3-499B-B441-882E973F8584}" destId="{31684FAE-3390-4BF2-BEA1-156FAB4AF030}" srcOrd="1" destOrd="0" presId="urn:microsoft.com/office/officeart/2011/layout/TabList"/>
    <dgm:cxn modelId="{EDE97B91-6318-4533-A8E7-06FCA3328793}" type="presParOf" srcId="{3403429D-64D3-499B-B441-882E973F8584}" destId="{D30011A9-4B66-4B01-B9DC-75FE6154C61C}" srcOrd="2" destOrd="0" presId="urn:microsoft.com/office/officeart/2011/layout/TabList"/>
    <dgm:cxn modelId="{02C24148-A2DA-4195-8B03-6609745538CB}" type="presParOf" srcId="{D30011A9-4B66-4B01-B9DC-75FE6154C61C}" destId="{6092FE0A-FE6E-4B59-91D3-743F43E9B77E}" srcOrd="0" destOrd="0" presId="urn:microsoft.com/office/officeart/2011/layout/TabList"/>
    <dgm:cxn modelId="{872524B9-EA74-4CE0-896D-2619BE5CC84E}" type="presParOf" srcId="{D30011A9-4B66-4B01-B9DC-75FE6154C61C}" destId="{34848F55-7AC1-4CBF-A00A-6CBC7C030D0A}" srcOrd="1" destOrd="0" presId="urn:microsoft.com/office/officeart/2011/layout/TabList"/>
    <dgm:cxn modelId="{9849BFA3-0066-41C5-A962-CBC496BAE839}" type="presParOf" srcId="{D30011A9-4B66-4B01-B9DC-75FE6154C61C}" destId="{828D22D7-FD25-4198-8A85-F71C5A1B5B91}" srcOrd="2" destOrd="0" presId="urn:microsoft.com/office/officeart/2011/layout/TabList"/>
    <dgm:cxn modelId="{FB509C79-8CC3-49EB-A02E-DF65869B06BA}" type="presParOf" srcId="{3403429D-64D3-499B-B441-882E973F8584}" destId="{16CD406F-B253-4763-A66C-B5DF5AF3C70B}" srcOrd="3" destOrd="0" presId="urn:microsoft.com/office/officeart/2011/layout/TabList"/>
    <dgm:cxn modelId="{85A80715-BC4A-498D-8E01-761DC51CC4E8}" type="presParOf" srcId="{3403429D-64D3-499B-B441-882E973F8584}" destId="{B2807698-FE0E-44CE-AEFD-D5841EE47A7E}" srcOrd="4" destOrd="0" presId="urn:microsoft.com/office/officeart/2011/layout/TabList"/>
    <dgm:cxn modelId="{8C97F399-585E-40CB-9434-3907BC2A7E8C}" type="presParOf" srcId="{B2807698-FE0E-44CE-AEFD-D5841EE47A7E}" destId="{B3553B0E-626C-459E-A1BF-05A14FD534A9}" srcOrd="0" destOrd="0" presId="urn:microsoft.com/office/officeart/2011/layout/TabList"/>
    <dgm:cxn modelId="{397E8A5C-BB37-481A-90C2-3A940F66B555}" type="presParOf" srcId="{B2807698-FE0E-44CE-AEFD-D5841EE47A7E}" destId="{15F1B873-B7F8-4A61-8CCF-B7801070FC55}" srcOrd="1" destOrd="0" presId="urn:microsoft.com/office/officeart/2011/layout/TabList"/>
    <dgm:cxn modelId="{1C0A2E51-303A-4F4B-8093-B63D1388C5DA}" type="presParOf" srcId="{B2807698-FE0E-44CE-AEFD-D5841EE47A7E}" destId="{176FBB1F-B522-42DD-AF9A-CEFAAEFB7019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9D0B7-FE69-43B7-956F-D4BA8B627CDD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_tradnl"/>
        </a:p>
      </dgm:t>
    </dgm:pt>
    <dgm:pt modelId="{918019A5-70A7-4C5F-8CA2-752F08AD4689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1. Conocimiento del fenómeno de la ESCNNA-T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2BDEE-3809-4D0C-A6D5-0D6923E56100}" type="parTrans" cxnId="{1C7475F6-6AB4-4989-A6DE-D8FC9A3E1517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30519-F34A-4549-A8CB-C4C720C56DC3}" type="sibTrans" cxnId="{1C7475F6-6AB4-4989-A6DE-D8FC9A3E1517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31879-4465-45AC-A970-7A3D67E5CE3B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Características, incidencia, víctimas, formas de explotación sexual, etc. 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8459B-3415-4B64-BD5D-753E333B2D18}" type="parTrans" cxnId="{C3D1C598-5473-466E-901A-7CB9C4024FF8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681D3-6DD9-4375-A9D9-5ECE7AE494B8}" type="sibTrans" cxnId="{C3D1C598-5473-466E-901A-7CB9C4024FF8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35ED1-7DD0-4ED0-B072-B0770166017F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2. Incorporación políticas de infancia en industrias, agencias y empresas del ámbito publico y privado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F7F5F-5EAE-4807-861E-BA6986A25314}" type="parTrans" cxnId="{1F18733F-CD69-43AC-A247-2E3ABD2B406D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89CBA-8B08-493F-BBC2-DC5A7C216307}" type="sibTrans" cxnId="{1F18733F-CD69-43AC-A247-2E3ABD2B406D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F39DD-FC3E-43BF-8AE6-119B63499A88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Políticas que respeten y promuevan los derechos de la infancia con todos los agentes implicados (cadenas hoteleras, proveedores, etc.) sensibles y comprometidos con la protección a la infancia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F20B6-AACE-411F-9B84-76D1BFEB3E62}" type="parTrans" cxnId="{7B83F7E1-8B16-4027-B529-BB74EF487D80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C6471D-DB86-4EE0-9EA6-6FE153BAC548}" type="sibTrans" cxnId="{7B83F7E1-8B16-4027-B529-BB74EF487D80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32643-63AB-4E57-AF09-318C4AC606F2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3. Conocimiento, difusión, creación de instrumentos de protección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D7741-FDD1-4691-8938-D08FE56F0161}" type="parTrans" cxnId="{A2F2CE2A-6C08-4B9A-B26D-5C29C344C951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E750D-680B-469F-BC14-771FDFB80CCA}" type="sibTrans" cxnId="{A2F2CE2A-6C08-4B9A-B26D-5C29C344C951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BEF0B0-61AB-4F47-B14C-33ADAE540EDF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Como el Código de conducta o la Red Española contra la explotación sexual infantil y adolescente (RESCIA)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EA276-07B5-4CA0-A9A9-0F542EE908BC}" type="parTrans" cxnId="{0308BA03-9B3A-4958-8A5F-384249B608AC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45449-68E3-43EF-87B9-3559BD658552}" type="sibTrans" cxnId="{0308BA03-9B3A-4958-8A5F-384249B608AC}">
      <dgm:prSet/>
      <dgm:spPr/>
      <dgm:t>
        <a:bodyPr/>
        <a:lstStyle/>
        <a:p>
          <a:endParaRPr lang="es-ES_tradn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557D3-AA28-4F29-A1C6-04866ED415A0}" type="pres">
      <dgm:prSet presAssocID="{F069D0B7-FE69-43B7-956F-D4BA8B627C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42D8D3F-F8C0-4575-B495-03FDC6A78ED4}" type="pres">
      <dgm:prSet presAssocID="{C6C32643-63AB-4E57-AF09-318C4AC606F2}" presName="boxAndChildren" presStyleCnt="0"/>
      <dgm:spPr/>
    </dgm:pt>
    <dgm:pt modelId="{1E33A08B-1240-4B67-85AA-5846E3CB0A03}" type="pres">
      <dgm:prSet presAssocID="{C6C32643-63AB-4E57-AF09-318C4AC606F2}" presName="parentTextBox" presStyleLbl="node1" presStyleIdx="0" presStyleCnt="3"/>
      <dgm:spPr/>
      <dgm:t>
        <a:bodyPr/>
        <a:lstStyle/>
        <a:p>
          <a:endParaRPr lang="es-ES_tradnl"/>
        </a:p>
      </dgm:t>
    </dgm:pt>
    <dgm:pt modelId="{84D82E72-8022-4835-99AB-FD11DF3D1E49}" type="pres">
      <dgm:prSet presAssocID="{C6C32643-63AB-4E57-AF09-318C4AC606F2}" presName="entireBox" presStyleLbl="node1" presStyleIdx="0" presStyleCnt="3"/>
      <dgm:spPr/>
      <dgm:t>
        <a:bodyPr/>
        <a:lstStyle/>
        <a:p>
          <a:endParaRPr lang="es-ES_tradnl"/>
        </a:p>
      </dgm:t>
    </dgm:pt>
    <dgm:pt modelId="{1E61324D-4E15-462E-AACF-C75E980A7815}" type="pres">
      <dgm:prSet presAssocID="{C6C32643-63AB-4E57-AF09-318C4AC606F2}" presName="descendantBox" presStyleCnt="0"/>
      <dgm:spPr/>
    </dgm:pt>
    <dgm:pt modelId="{9D105846-FE12-438D-8610-39B1BFC929F0}" type="pres">
      <dgm:prSet presAssocID="{34BEF0B0-61AB-4F47-B14C-33ADAE540ED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A138CF-E191-40CB-86C3-2BA233D80701}" type="pres">
      <dgm:prSet presAssocID="{33089CBA-8B08-493F-BBC2-DC5A7C216307}" presName="sp" presStyleCnt="0"/>
      <dgm:spPr/>
    </dgm:pt>
    <dgm:pt modelId="{66756317-FD91-4427-AD4D-1726225C1C6B}" type="pres">
      <dgm:prSet presAssocID="{E1235ED1-7DD0-4ED0-B072-B0770166017F}" presName="arrowAndChildren" presStyleCnt="0"/>
      <dgm:spPr/>
    </dgm:pt>
    <dgm:pt modelId="{3E32456F-381C-4452-BC9D-982D541FC13A}" type="pres">
      <dgm:prSet presAssocID="{E1235ED1-7DD0-4ED0-B072-B0770166017F}" presName="parentTextArrow" presStyleLbl="node1" presStyleIdx="0" presStyleCnt="3"/>
      <dgm:spPr/>
      <dgm:t>
        <a:bodyPr/>
        <a:lstStyle/>
        <a:p>
          <a:endParaRPr lang="es-ES_tradnl"/>
        </a:p>
      </dgm:t>
    </dgm:pt>
    <dgm:pt modelId="{72DB6F79-D29A-4B93-B478-7175C8CA80FC}" type="pres">
      <dgm:prSet presAssocID="{E1235ED1-7DD0-4ED0-B072-B0770166017F}" presName="arrow" presStyleLbl="node1" presStyleIdx="1" presStyleCnt="3"/>
      <dgm:spPr/>
      <dgm:t>
        <a:bodyPr/>
        <a:lstStyle/>
        <a:p>
          <a:endParaRPr lang="es-ES_tradnl"/>
        </a:p>
      </dgm:t>
    </dgm:pt>
    <dgm:pt modelId="{56222801-5853-4C45-9810-F23A10AF36C1}" type="pres">
      <dgm:prSet presAssocID="{E1235ED1-7DD0-4ED0-B072-B0770166017F}" presName="descendantArrow" presStyleCnt="0"/>
      <dgm:spPr/>
    </dgm:pt>
    <dgm:pt modelId="{A459DC3C-AFD5-4DAB-A536-E980329FB743}" type="pres">
      <dgm:prSet presAssocID="{9F7F39DD-FC3E-43BF-8AE6-119B63499A8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B24CED5-28B7-41DD-A531-0D95BD42D949}" type="pres">
      <dgm:prSet presAssocID="{F5B30519-F34A-4549-A8CB-C4C720C56DC3}" presName="sp" presStyleCnt="0"/>
      <dgm:spPr/>
    </dgm:pt>
    <dgm:pt modelId="{7C8203F8-F551-426A-B21B-76966DB19B7B}" type="pres">
      <dgm:prSet presAssocID="{918019A5-70A7-4C5F-8CA2-752F08AD4689}" presName="arrowAndChildren" presStyleCnt="0"/>
      <dgm:spPr/>
    </dgm:pt>
    <dgm:pt modelId="{476DF636-CCB1-4B72-B16E-CAD4A81ADF9F}" type="pres">
      <dgm:prSet presAssocID="{918019A5-70A7-4C5F-8CA2-752F08AD4689}" presName="parentTextArrow" presStyleLbl="node1" presStyleIdx="1" presStyleCnt="3"/>
      <dgm:spPr/>
      <dgm:t>
        <a:bodyPr/>
        <a:lstStyle/>
        <a:p>
          <a:endParaRPr lang="es-ES_tradnl"/>
        </a:p>
      </dgm:t>
    </dgm:pt>
    <dgm:pt modelId="{B3BE23BA-3721-4E7C-A8BB-0D594FE472D3}" type="pres">
      <dgm:prSet presAssocID="{918019A5-70A7-4C5F-8CA2-752F08AD4689}" presName="arrow" presStyleLbl="node1" presStyleIdx="2" presStyleCnt="3"/>
      <dgm:spPr/>
      <dgm:t>
        <a:bodyPr/>
        <a:lstStyle/>
        <a:p>
          <a:endParaRPr lang="es-ES_tradnl"/>
        </a:p>
      </dgm:t>
    </dgm:pt>
    <dgm:pt modelId="{0351EBAD-2124-489C-BFE7-A3C35DAFBB8E}" type="pres">
      <dgm:prSet presAssocID="{918019A5-70A7-4C5F-8CA2-752F08AD4689}" presName="descendantArrow" presStyleCnt="0"/>
      <dgm:spPr/>
    </dgm:pt>
    <dgm:pt modelId="{4B98862A-5E40-4653-80C0-6087830B101C}" type="pres">
      <dgm:prSet presAssocID="{C9131879-4465-45AC-A970-7A3D67E5CE3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1252FF4-6E01-4BEC-B20F-74857A1B7CC9}" type="presOf" srcId="{C9131879-4465-45AC-A970-7A3D67E5CE3B}" destId="{4B98862A-5E40-4653-80C0-6087830B101C}" srcOrd="0" destOrd="0" presId="urn:microsoft.com/office/officeart/2005/8/layout/process4"/>
    <dgm:cxn modelId="{4834638A-8A55-473F-B49D-85B013D58EBF}" type="presOf" srcId="{918019A5-70A7-4C5F-8CA2-752F08AD4689}" destId="{B3BE23BA-3721-4E7C-A8BB-0D594FE472D3}" srcOrd="1" destOrd="0" presId="urn:microsoft.com/office/officeart/2005/8/layout/process4"/>
    <dgm:cxn modelId="{7B83F7E1-8B16-4027-B529-BB74EF487D80}" srcId="{E1235ED1-7DD0-4ED0-B072-B0770166017F}" destId="{9F7F39DD-FC3E-43BF-8AE6-119B63499A88}" srcOrd="0" destOrd="0" parTransId="{B30F20B6-AACE-411F-9B84-76D1BFEB3E62}" sibTransId="{C9C6471D-DB86-4EE0-9EA6-6FE153BAC548}"/>
    <dgm:cxn modelId="{2AAFD317-4290-4B87-9420-7C6B1B0FE1A0}" type="presOf" srcId="{E1235ED1-7DD0-4ED0-B072-B0770166017F}" destId="{72DB6F79-D29A-4B93-B478-7175C8CA80FC}" srcOrd="1" destOrd="0" presId="urn:microsoft.com/office/officeart/2005/8/layout/process4"/>
    <dgm:cxn modelId="{CC78B567-9B13-4873-869F-70D7D19961EF}" type="presOf" srcId="{E1235ED1-7DD0-4ED0-B072-B0770166017F}" destId="{3E32456F-381C-4452-BC9D-982D541FC13A}" srcOrd="0" destOrd="0" presId="urn:microsoft.com/office/officeart/2005/8/layout/process4"/>
    <dgm:cxn modelId="{8B472534-E175-4C15-A46A-8CEE6C3685D0}" type="presOf" srcId="{9F7F39DD-FC3E-43BF-8AE6-119B63499A88}" destId="{A459DC3C-AFD5-4DAB-A536-E980329FB743}" srcOrd="0" destOrd="0" presId="urn:microsoft.com/office/officeart/2005/8/layout/process4"/>
    <dgm:cxn modelId="{F471E8D6-E44B-4665-BEE4-B5E2C3E3B3C8}" type="presOf" srcId="{34BEF0B0-61AB-4F47-B14C-33ADAE540EDF}" destId="{9D105846-FE12-438D-8610-39B1BFC929F0}" srcOrd="0" destOrd="0" presId="urn:microsoft.com/office/officeart/2005/8/layout/process4"/>
    <dgm:cxn modelId="{6484230C-E229-41BA-B3C9-D8A4F725DDCA}" type="presOf" srcId="{F069D0B7-FE69-43B7-956F-D4BA8B627CDD}" destId="{6C2557D3-AA28-4F29-A1C6-04866ED415A0}" srcOrd="0" destOrd="0" presId="urn:microsoft.com/office/officeart/2005/8/layout/process4"/>
    <dgm:cxn modelId="{C3D1C598-5473-466E-901A-7CB9C4024FF8}" srcId="{918019A5-70A7-4C5F-8CA2-752F08AD4689}" destId="{C9131879-4465-45AC-A970-7A3D67E5CE3B}" srcOrd="0" destOrd="0" parTransId="{6848459B-3415-4B64-BD5D-753E333B2D18}" sibTransId="{7D8681D3-6DD9-4375-A9D9-5ECE7AE494B8}"/>
    <dgm:cxn modelId="{1F18733F-CD69-43AC-A247-2E3ABD2B406D}" srcId="{F069D0B7-FE69-43B7-956F-D4BA8B627CDD}" destId="{E1235ED1-7DD0-4ED0-B072-B0770166017F}" srcOrd="1" destOrd="0" parTransId="{E24F7F5F-5EAE-4807-861E-BA6986A25314}" sibTransId="{33089CBA-8B08-493F-BBC2-DC5A7C216307}"/>
    <dgm:cxn modelId="{0308BA03-9B3A-4958-8A5F-384249B608AC}" srcId="{C6C32643-63AB-4E57-AF09-318C4AC606F2}" destId="{34BEF0B0-61AB-4F47-B14C-33ADAE540EDF}" srcOrd="0" destOrd="0" parTransId="{DC0EA276-07B5-4CA0-A9A9-0F542EE908BC}" sibTransId="{80F45449-68E3-43EF-87B9-3559BD658552}"/>
    <dgm:cxn modelId="{04E7490D-6A35-4F56-9AEE-D4C7B86FCFFA}" type="presOf" srcId="{918019A5-70A7-4C5F-8CA2-752F08AD4689}" destId="{476DF636-CCB1-4B72-B16E-CAD4A81ADF9F}" srcOrd="0" destOrd="0" presId="urn:microsoft.com/office/officeart/2005/8/layout/process4"/>
    <dgm:cxn modelId="{A2F2CE2A-6C08-4B9A-B26D-5C29C344C951}" srcId="{F069D0B7-FE69-43B7-956F-D4BA8B627CDD}" destId="{C6C32643-63AB-4E57-AF09-318C4AC606F2}" srcOrd="2" destOrd="0" parTransId="{7B7D7741-FDD1-4691-8938-D08FE56F0161}" sibTransId="{A75E750D-680B-469F-BC14-771FDFB80CCA}"/>
    <dgm:cxn modelId="{6B7FBEA0-9BD4-463A-B782-3DAACEFFB39B}" type="presOf" srcId="{C6C32643-63AB-4E57-AF09-318C4AC606F2}" destId="{1E33A08B-1240-4B67-85AA-5846E3CB0A03}" srcOrd="0" destOrd="0" presId="urn:microsoft.com/office/officeart/2005/8/layout/process4"/>
    <dgm:cxn modelId="{2C130AF7-48E0-4F32-B1E7-021ECBF9A1C2}" type="presOf" srcId="{C6C32643-63AB-4E57-AF09-318C4AC606F2}" destId="{84D82E72-8022-4835-99AB-FD11DF3D1E49}" srcOrd="1" destOrd="0" presId="urn:microsoft.com/office/officeart/2005/8/layout/process4"/>
    <dgm:cxn modelId="{1C7475F6-6AB4-4989-A6DE-D8FC9A3E1517}" srcId="{F069D0B7-FE69-43B7-956F-D4BA8B627CDD}" destId="{918019A5-70A7-4C5F-8CA2-752F08AD4689}" srcOrd="0" destOrd="0" parTransId="{86C2BDEE-3809-4D0C-A6D5-0D6923E56100}" sibTransId="{F5B30519-F34A-4549-A8CB-C4C720C56DC3}"/>
    <dgm:cxn modelId="{7493C48D-C895-462C-9A0A-5424913CA943}" type="presParOf" srcId="{6C2557D3-AA28-4F29-A1C6-04866ED415A0}" destId="{442D8D3F-F8C0-4575-B495-03FDC6A78ED4}" srcOrd="0" destOrd="0" presId="urn:microsoft.com/office/officeart/2005/8/layout/process4"/>
    <dgm:cxn modelId="{F2A0A34B-B827-447F-B7EE-E471E7D0274B}" type="presParOf" srcId="{442D8D3F-F8C0-4575-B495-03FDC6A78ED4}" destId="{1E33A08B-1240-4B67-85AA-5846E3CB0A03}" srcOrd="0" destOrd="0" presId="urn:microsoft.com/office/officeart/2005/8/layout/process4"/>
    <dgm:cxn modelId="{F939707A-0777-481B-80DE-4F3C2C31D3B0}" type="presParOf" srcId="{442D8D3F-F8C0-4575-B495-03FDC6A78ED4}" destId="{84D82E72-8022-4835-99AB-FD11DF3D1E49}" srcOrd="1" destOrd="0" presId="urn:microsoft.com/office/officeart/2005/8/layout/process4"/>
    <dgm:cxn modelId="{3417B835-C0FB-4FFF-877E-E8A2D056705E}" type="presParOf" srcId="{442D8D3F-F8C0-4575-B495-03FDC6A78ED4}" destId="{1E61324D-4E15-462E-AACF-C75E980A7815}" srcOrd="2" destOrd="0" presId="urn:microsoft.com/office/officeart/2005/8/layout/process4"/>
    <dgm:cxn modelId="{525F9D01-9696-4C2F-A6F6-5854FE61B891}" type="presParOf" srcId="{1E61324D-4E15-462E-AACF-C75E980A7815}" destId="{9D105846-FE12-438D-8610-39B1BFC929F0}" srcOrd="0" destOrd="0" presId="urn:microsoft.com/office/officeart/2005/8/layout/process4"/>
    <dgm:cxn modelId="{59ADD4FD-45DA-476D-9201-23B1E2700294}" type="presParOf" srcId="{6C2557D3-AA28-4F29-A1C6-04866ED415A0}" destId="{09A138CF-E191-40CB-86C3-2BA233D80701}" srcOrd="1" destOrd="0" presId="urn:microsoft.com/office/officeart/2005/8/layout/process4"/>
    <dgm:cxn modelId="{8EAA2365-33CF-4228-91A5-1E006AF3DB7F}" type="presParOf" srcId="{6C2557D3-AA28-4F29-A1C6-04866ED415A0}" destId="{66756317-FD91-4427-AD4D-1726225C1C6B}" srcOrd="2" destOrd="0" presId="urn:microsoft.com/office/officeart/2005/8/layout/process4"/>
    <dgm:cxn modelId="{6337CABD-C08A-4C91-86CC-A21AFCE544BD}" type="presParOf" srcId="{66756317-FD91-4427-AD4D-1726225C1C6B}" destId="{3E32456F-381C-4452-BC9D-982D541FC13A}" srcOrd="0" destOrd="0" presId="urn:microsoft.com/office/officeart/2005/8/layout/process4"/>
    <dgm:cxn modelId="{A2E863C1-8950-4119-999C-E304600961D2}" type="presParOf" srcId="{66756317-FD91-4427-AD4D-1726225C1C6B}" destId="{72DB6F79-D29A-4B93-B478-7175C8CA80FC}" srcOrd="1" destOrd="0" presId="urn:microsoft.com/office/officeart/2005/8/layout/process4"/>
    <dgm:cxn modelId="{6A6FA041-99D2-42D6-9AB3-33B474FFFE99}" type="presParOf" srcId="{66756317-FD91-4427-AD4D-1726225C1C6B}" destId="{56222801-5853-4C45-9810-F23A10AF36C1}" srcOrd="2" destOrd="0" presId="urn:microsoft.com/office/officeart/2005/8/layout/process4"/>
    <dgm:cxn modelId="{086187AE-CEAD-44C9-828B-11CFB43C17CE}" type="presParOf" srcId="{56222801-5853-4C45-9810-F23A10AF36C1}" destId="{A459DC3C-AFD5-4DAB-A536-E980329FB743}" srcOrd="0" destOrd="0" presId="urn:microsoft.com/office/officeart/2005/8/layout/process4"/>
    <dgm:cxn modelId="{5ADB38F5-42B2-412D-AFF8-4828EF9E34CB}" type="presParOf" srcId="{6C2557D3-AA28-4F29-A1C6-04866ED415A0}" destId="{AB24CED5-28B7-41DD-A531-0D95BD42D949}" srcOrd="3" destOrd="0" presId="urn:microsoft.com/office/officeart/2005/8/layout/process4"/>
    <dgm:cxn modelId="{9181D07D-76F6-47FE-89AD-3A0C13AB8FFB}" type="presParOf" srcId="{6C2557D3-AA28-4F29-A1C6-04866ED415A0}" destId="{7C8203F8-F551-426A-B21B-76966DB19B7B}" srcOrd="4" destOrd="0" presId="urn:microsoft.com/office/officeart/2005/8/layout/process4"/>
    <dgm:cxn modelId="{4B75312A-E3F3-41E9-ADE8-B9B108B0637B}" type="presParOf" srcId="{7C8203F8-F551-426A-B21B-76966DB19B7B}" destId="{476DF636-CCB1-4B72-B16E-CAD4A81ADF9F}" srcOrd="0" destOrd="0" presId="urn:microsoft.com/office/officeart/2005/8/layout/process4"/>
    <dgm:cxn modelId="{CCD292F4-DF00-4006-9E85-86B81EFAE1E8}" type="presParOf" srcId="{7C8203F8-F551-426A-B21B-76966DB19B7B}" destId="{B3BE23BA-3721-4E7C-A8BB-0D594FE472D3}" srcOrd="1" destOrd="0" presId="urn:microsoft.com/office/officeart/2005/8/layout/process4"/>
    <dgm:cxn modelId="{A2F50133-AFE9-4DE7-9F15-856EBFACDA23}" type="presParOf" srcId="{7C8203F8-F551-426A-B21B-76966DB19B7B}" destId="{0351EBAD-2124-489C-BFE7-A3C35DAFBB8E}" srcOrd="2" destOrd="0" presId="urn:microsoft.com/office/officeart/2005/8/layout/process4"/>
    <dgm:cxn modelId="{C7F39784-CFB7-47D9-BBAB-2A82A4524115}" type="presParOf" srcId="{0351EBAD-2124-489C-BFE7-A3C35DAFBB8E}" destId="{4B98862A-5E40-4653-80C0-6087830B10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82B06-719A-F64C-8890-790006E4DA86}" type="doc">
      <dgm:prSet loTypeId="urn:microsoft.com/office/officeart/2009/layout/CircleArrowProcess" loCatId="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717994F-EB07-D446-B648-9D54134ED5FF}">
      <dgm:prSet phldrT="[Texto]" custT="1"/>
      <dgm:spPr/>
      <dgm:t>
        <a:bodyPr/>
        <a:lstStyle/>
        <a:p>
          <a:r>
            <a:rPr lang="es-ES" sz="1800" b="1" smtClean="0">
              <a:latin typeface="Arial" panose="020B0604020202020204" pitchFamily="34" charset="0"/>
              <a:cs typeface="Arial" panose="020B0604020202020204" pitchFamily="34" charset="0"/>
            </a:rPr>
            <a:t>DICEN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5F5B4-8AFC-E545-867F-1B4AAF4C8E9B}" type="parTrans" cxnId="{2D6341F9-A23A-C842-A472-60A603A4C2F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77827-104C-6341-80B3-12CE472C9D6C}" type="sibTrans" cxnId="{2D6341F9-A23A-C842-A472-60A603A4C2F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13E03-FDBE-104E-BA3E-D9F94E695CE7}">
      <dgm:prSet phldrT="[Texto]" custT="1"/>
      <dgm:spPr/>
      <dgm:t>
        <a:bodyPr/>
        <a:lstStyle/>
        <a:p>
          <a:r>
            <a:rPr lang="es-ES" sz="1800" b="1" smtClean="0">
              <a:latin typeface="Arial" panose="020B0604020202020204" pitchFamily="34" charset="0"/>
              <a:cs typeface="Arial" panose="020B0604020202020204" pitchFamily="34" charset="0"/>
            </a:rPr>
            <a:t>HACEN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A1C1E-4310-3443-B648-736C6FAEB6FC}" type="parTrans" cxnId="{02964637-471F-6349-B0BE-37D9F055D1D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539C0-6C11-D744-9F02-133A03061A8A}" type="sibTrans" cxnId="{02964637-471F-6349-B0BE-37D9F055D1D0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B0588-9CCF-F44A-AA34-16D907122F57}">
      <dgm:prSet phldrT="[Texto]" custT="1"/>
      <dgm:spPr/>
      <dgm:t>
        <a:bodyPr/>
        <a:lstStyle/>
        <a:p>
          <a:r>
            <a:rPr lang="es-ES" sz="1800" b="1" smtClean="0">
              <a:latin typeface="Arial" panose="020B0604020202020204" pitchFamily="34" charset="0"/>
              <a:cs typeface="Arial" panose="020B0604020202020204" pitchFamily="34" charset="0"/>
            </a:rPr>
            <a:t>ACTÚAN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31812-17F0-C741-AC54-E3CA4349D2DC}" type="parTrans" cxnId="{4E5F2796-ABF2-3141-98F7-8CD3CACF913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B7561-B278-A04C-9865-969557F3C7D1}" type="sibTrans" cxnId="{4E5F2796-ABF2-3141-98F7-8CD3CACF913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9DA19-E2BE-0344-BC9B-5C0A09610274}" type="pres">
      <dgm:prSet presAssocID="{41182B06-719A-F64C-8890-790006E4DA8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DEBE803-1B50-2541-A6D7-51A05120647E}" type="pres">
      <dgm:prSet presAssocID="{9717994F-EB07-D446-B648-9D54134ED5FF}" presName="Accent1" presStyleCnt="0"/>
      <dgm:spPr/>
      <dgm:t>
        <a:bodyPr/>
        <a:lstStyle/>
        <a:p>
          <a:endParaRPr lang="es-ES"/>
        </a:p>
      </dgm:t>
    </dgm:pt>
    <dgm:pt modelId="{1139903F-E095-144C-8E63-091C6CB8C36A}" type="pres">
      <dgm:prSet presAssocID="{9717994F-EB07-D446-B648-9D54134ED5FF}" presName="Accent" presStyleLbl="node1" presStyleIdx="0" presStyleCnt="3" custLinFactNeighborX="-1830" custLinFactNeighborY="-961"/>
      <dgm:spPr/>
      <dgm:t>
        <a:bodyPr/>
        <a:lstStyle/>
        <a:p>
          <a:endParaRPr lang="es-ES"/>
        </a:p>
      </dgm:t>
    </dgm:pt>
    <dgm:pt modelId="{27E79EE7-41B3-9449-A13D-C79DBF257109}" type="pres">
      <dgm:prSet presAssocID="{9717994F-EB07-D446-B648-9D54134ED5F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A581C-BABE-AB45-8C0D-F8759F1BA9D2}" type="pres">
      <dgm:prSet presAssocID="{99F13E03-FDBE-104E-BA3E-D9F94E695CE7}" presName="Accent2" presStyleCnt="0"/>
      <dgm:spPr/>
      <dgm:t>
        <a:bodyPr/>
        <a:lstStyle/>
        <a:p>
          <a:endParaRPr lang="es-ES"/>
        </a:p>
      </dgm:t>
    </dgm:pt>
    <dgm:pt modelId="{B0F59337-9755-0646-91C3-C49C7444F05A}" type="pres">
      <dgm:prSet presAssocID="{99F13E03-FDBE-104E-BA3E-D9F94E695CE7}" presName="Accent" presStyleLbl="node1" presStyleIdx="1" presStyleCnt="3"/>
      <dgm:spPr/>
      <dgm:t>
        <a:bodyPr/>
        <a:lstStyle/>
        <a:p>
          <a:endParaRPr lang="es-ES"/>
        </a:p>
      </dgm:t>
    </dgm:pt>
    <dgm:pt modelId="{2DE5441D-ED92-D540-B6CD-957C2A610BB7}" type="pres">
      <dgm:prSet presAssocID="{99F13E03-FDBE-104E-BA3E-D9F94E695CE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114341-5823-0B41-94A8-A8CC0E6B0AD7}" type="pres">
      <dgm:prSet presAssocID="{653B0588-9CCF-F44A-AA34-16D907122F57}" presName="Accent3" presStyleCnt="0"/>
      <dgm:spPr/>
      <dgm:t>
        <a:bodyPr/>
        <a:lstStyle/>
        <a:p>
          <a:endParaRPr lang="es-ES"/>
        </a:p>
      </dgm:t>
    </dgm:pt>
    <dgm:pt modelId="{CF93AD5A-EC65-964F-9139-55B0A1BBFFED}" type="pres">
      <dgm:prSet presAssocID="{653B0588-9CCF-F44A-AA34-16D907122F57}" presName="Accent" presStyleLbl="node1" presStyleIdx="2" presStyleCnt="3"/>
      <dgm:spPr/>
      <dgm:t>
        <a:bodyPr/>
        <a:lstStyle/>
        <a:p>
          <a:endParaRPr lang="es-ES"/>
        </a:p>
      </dgm:t>
    </dgm:pt>
    <dgm:pt modelId="{6A90CC22-AC12-8548-9110-88EFDA594F47}" type="pres">
      <dgm:prSet presAssocID="{653B0588-9CCF-F44A-AA34-16D907122F5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2A5948-8B09-4376-98A2-FA691AA75DA0}" type="presOf" srcId="{99F13E03-FDBE-104E-BA3E-D9F94E695CE7}" destId="{2DE5441D-ED92-D540-B6CD-957C2A610BB7}" srcOrd="0" destOrd="0" presId="urn:microsoft.com/office/officeart/2009/layout/CircleArrowProcess"/>
    <dgm:cxn modelId="{4E5F2796-ABF2-3141-98F7-8CD3CACF913D}" srcId="{41182B06-719A-F64C-8890-790006E4DA86}" destId="{653B0588-9CCF-F44A-AA34-16D907122F57}" srcOrd="2" destOrd="0" parTransId="{4FC31812-17F0-C741-AC54-E3CA4349D2DC}" sibTransId="{D8CB7561-B278-A04C-9865-969557F3C7D1}"/>
    <dgm:cxn modelId="{66E6C4F5-3BE8-4DB4-B8E4-C2D3538203C0}" type="presOf" srcId="{41182B06-719A-F64C-8890-790006E4DA86}" destId="{D2C9DA19-E2BE-0344-BC9B-5C0A09610274}" srcOrd="0" destOrd="0" presId="urn:microsoft.com/office/officeart/2009/layout/CircleArrowProcess"/>
    <dgm:cxn modelId="{A1D6A251-2F16-44D8-ADD7-A0389AC1ACAC}" type="presOf" srcId="{9717994F-EB07-D446-B648-9D54134ED5FF}" destId="{27E79EE7-41B3-9449-A13D-C79DBF257109}" srcOrd="0" destOrd="0" presId="urn:microsoft.com/office/officeart/2009/layout/CircleArrowProcess"/>
    <dgm:cxn modelId="{02964637-471F-6349-B0BE-37D9F055D1D0}" srcId="{41182B06-719A-F64C-8890-790006E4DA86}" destId="{99F13E03-FDBE-104E-BA3E-D9F94E695CE7}" srcOrd="1" destOrd="0" parTransId="{F4DA1C1E-4310-3443-B648-736C6FAEB6FC}" sibTransId="{ED6539C0-6C11-D744-9F02-133A03061A8A}"/>
    <dgm:cxn modelId="{2D6341F9-A23A-C842-A472-60A603A4C2F8}" srcId="{41182B06-719A-F64C-8890-790006E4DA86}" destId="{9717994F-EB07-D446-B648-9D54134ED5FF}" srcOrd="0" destOrd="0" parTransId="{B8D5F5B4-8AFC-E545-867F-1B4AAF4C8E9B}" sibTransId="{97D77827-104C-6341-80B3-12CE472C9D6C}"/>
    <dgm:cxn modelId="{120D5694-FFCD-4984-A87F-7D23B0B0608B}" type="presOf" srcId="{653B0588-9CCF-F44A-AA34-16D907122F57}" destId="{6A90CC22-AC12-8548-9110-88EFDA594F47}" srcOrd="0" destOrd="0" presId="urn:microsoft.com/office/officeart/2009/layout/CircleArrowProcess"/>
    <dgm:cxn modelId="{2E7AAB6D-6A0F-49C4-80E0-0D8EF30F2360}" type="presParOf" srcId="{D2C9DA19-E2BE-0344-BC9B-5C0A09610274}" destId="{7DEBE803-1B50-2541-A6D7-51A05120647E}" srcOrd="0" destOrd="0" presId="urn:microsoft.com/office/officeart/2009/layout/CircleArrowProcess"/>
    <dgm:cxn modelId="{B5CB8F00-93B8-4D02-B8BD-13FE0D62CDC6}" type="presParOf" srcId="{7DEBE803-1B50-2541-A6D7-51A05120647E}" destId="{1139903F-E095-144C-8E63-091C6CB8C36A}" srcOrd="0" destOrd="0" presId="urn:microsoft.com/office/officeart/2009/layout/CircleArrowProcess"/>
    <dgm:cxn modelId="{9434F153-9630-4AF3-8033-CB8469408A2A}" type="presParOf" srcId="{D2C9DA19-E2BE-0344-BC9B-5C0A09610274}" destId="{27E79EE7-41B3-9449-A13D-C79DBF257109}" srcOrd="1" destOrd="0" presId="urn:microsoft.com/office/officeart/2009/layout/CircleArrowProcess"/>
    <dgm:cxn modelId="{D4354D0C-15C9-4239-B56A-0CE9689FE84E}" type="presParOf" srcId="{D2C9DA19-E2BE-0344-BC9B-5C0A09610274}" destId="{962A581C-BABE-AB45-8C0D-F8759F1BA9D2}" srcOrd="2" destOrd="0" presId="urn:microsoft.com/office/officeart/2009/layout/CircleArrowProcess"/>
    <dgm:cxn modelId="{2C1C50A3-017D-400D-AFD7-30AFB3093B3F}" type="presParOf" srcId="{962A581C-BABE-AB45-8C0D-F8759F1BA9D2}" destId="{B0F59337-9755-0646-91C3-C49C7444F05A}" srcOrd="0" destOrd="0" presId="urn:microsoft.com/office/officeart/2009/layout/CircleArrowProcess"/>
    <dgm:cxn modelId="{5F08294F-F6B6-4401-A38E-36754391A3A3}" type="presParOf" srcId="{D2C9DA19-E2BE-0344-BC9B-5C0A09610274}" destId="{2DE5441D-ED92-D540-B6CD-957C2A610BB7}" srcOrd="3" destOrd="0" presId="urn:microsoft.com/office/officeart/2009/layout/CircleArrowProcess"/>
    <dgm:cxn modelId="{29D63282-42D0-4F0E-8545-9FD2CDC3FE97}" type="presParOf" srcId="{D2C9DA19-E2BE-0344-BC9B-5C0A09610274}" destId="{D5114341-5823-0B41-94A8-A8CC0E6B0AD7}" srcOrd="4" destOrd="0" presId="urn:microsoft.com/office/officeart/2009/layout/CircleArrowProcess"/>
    <dgm:cxn modelId="{9F7ADFD1-BA2B-4041-9752-CFF5200CB8F2}" type="presParOf" srcId="{D5114341-5823-0B41-94A8-A8CC0E6B0AD7}" destId="{CF93AD5A-EC65-964F-9139-55B0A1BBFFED}" srcOrd="0" destOrd="0" presId="urn:microsoft.com/office/officeart/2009/layout/CircleArrowProcess"/>
    <dgm:cxn modelId="{B4A62145-0159-4AE0-BD8A-86BBEB62E77F}" type="presParOf" srcId="{D2C9DA19-E2BE-0344-BC9B-5C0A09610274}" destId="{6A90CC22-AC12-8548-9110-88EFDA594F4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27138-8864-4DF5-8804-E44E462B688A}" type="datetimeFigureOut">
              <a:rPr lang="es-ES_tradnl" smtClean="0"/>
              <a:t>02/11/2017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3185-4867-44F6-9BC3-CCA44D23941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88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1pPr>
            <a:lvl2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2pPr>
            <a:lvl3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3pPr>
            <a:lvl4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4pPr>
            <a:lvl5pP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9pPr>
          </a:lstStyle>
          <a:p>
            <a:fld id="{14EA901D-6214-4124-AD1F-257868F09582}" type="slidenum">
              <a:rPr lang="es-ES" altLang="es-ES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731" tIns="43866" rIns="87731" bIns="43866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PGothic" pitchFamily="32" charset="-128"/>
              </a:defRPr>
            </a:lvl9pPr>
          </a:lstStyle>
          <a:p>
            <a:pPr algn="r" eaLnBrk="1" hangingPunct="1">
              <a:buSzPct val="100000"/>
            </a:pPr>
            <a:fld id="{ED5227A3-184B-4589-8403-CED4502AA4F8}" type="slidenum">
              <a:rPr lang="es-ES" altLang="es-ES" sz="1100">
                <a:solidFill>
                  <a:srgbClr val="000000"/>
                </a:solidFill>
              </a:rPr>
              <a:pPr algn="r" eaLnBrk="1" hangingPunct="1">
                <a:buSzPct val="100000"/>
              </a:pPr>
              <a:t>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685494" y="4342939"/>
            <a:ext cx="5487013" cy="41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408" tIns="42204" rIns="84408" bIns="42204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2227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36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68597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37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68168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14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56220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26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2206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27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76574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28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86794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29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28301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30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78863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C0AB57-AD3B-42FA-B93B-67B1256228F0}" type="slidenum">
              <a:rPr lang="es-ES" altLang="es-ES"/>
              <a:pPr eaLnBrk="1" hangingPunct="1">
                <a:spcBef>
                  <a:spcPct val="0"/>
                </a:spcBef>
              </a:pPr>
              <a:t>31</a:t>
            </a:fld>
            <a:endParaRPr lang="es-ES" altLang="es-E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24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9F4E1-8BBE-4E25-B563-9A7156B36376}" type="slidenum">
              <a:rPr lang="es-ES" altLang="es-ES" smtClean="0"/>
              <a:pPr eaLnBrk="1" hangingPunct="1"/>
              <a:t>35</a:t>
            </a:fld>
            <a:endParaRPr lang="es-ES" alt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73417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15.pn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e.es/alacarta/videos/telediario/codigo-conducta-contra-turismo-sexual-abuso-menores/1586424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ia.es/formulario_generico.php?ordenes=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dt.guardiacivil.es/webgdt/denuncia.php" TargetMode="External"/><Relationship Id="rId4" Type="http://schemas.openxmlformats.org/officeDocument/2006/relationships/hyperlink" Target="mailto:trata@policia.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emf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pat-spain.org/code.asp?sec=9" TargetMode="External"/><Relationship Id="rId3" Type="http://schemas.openxmlformats.org/officeDocument/2006/relationships/hyperlink" Target="http://www.ecpat-spain.org/" TargetMode="External"/><Relationship Id="rId7" Type="http://schemas.openxmlformats.org/officeDocument/2006/relationships/hyperlink" Target="http://www.riu.com/es/sostenibilidad/inicio.j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NNe3j3DKKk&amp;feature=youtu.be" TargetMode="External"/><Relationship Id="rId5" Type="http://schemas.openxmlformats.org/officeDocument/2006/relationships/hyperlink" Target="http://www.ecpat-spain.org/empresa.asp?sec=13" TargetMode="External"/><Relationship Id="rId4" Type="http://schemas.openxmlformats.org/officeDocument/2006/relationships/hyperlink" Target="http://www.ecpat-spain.org/programas.asp" TargetMode="External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childsextourism.eu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-KNqT7sgY" TargetMode="External"/><Relationship Id="rId2" Type="http://schemas.openxmlformats.org/officeDocument/2006/relationships/hyperlink" Target="https://www.youtube.com/watch?v=3-EYIY287L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17232"/>
            <a:ext cx="4360072" cy="1232543"/>
          </a:xfrm>
          <a:prstGeom prst="rect">
            <a:avLst/>
          </a:prstGeom>
        </p:spPr>
      </p:pic>
      <p:sp>
        <p:nvSpPr>
          <p:cNvPr id="4" name="Documento 3"/>
          <p:cNvSpPr/>
          <p:nvPr/>
        </p:nvSpPr>
        <p:spPr>
          <a:xfrm flipH="1">
            <a:off x="304800" y="346075"/>
            <a:ext cx="8128000" cy="5634038"/>
          </a:xfrm>
          <a:prstGeom prst="flowChartDocument">
            <a:avLst/>
          </a:prstGeom>
          <a:noFill/>
          <a:ln w="38100" cmpd="sng">
            <a:solidFill>
              <a:srgbClr val="1025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Documento 6"/>
          <p:cNvSpPr/>
          <p:nvPr/>
        </p:nvSpPr>
        <p:spPr>
          <a:xfrm>
            <a:off x="304800" y="188641"/>
            <a:ext cx="8423275" cy="2774554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42" name="CuadroTexto 8"/>
          <p:cNvSpPr txBox="1">
            <a:spLocks noChangeArrowheads="1"/>
          </p:cNvSpPr>
          <p:nvPr/>
        </p:nvSpPr>
        <p:spPr bwMode="auto">
          <a:xfrm>
            <a:off x="6078538" y="36290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s-ES" sz="1800"/>
          </a:p>
        </p:txBody>
      </p:sp>
      <p:pic>
        <p:nvPicPr>
          <p:cNvPr id="14344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02" y="4437112"/>
            <a:ext cx="3035075" cy="10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95338" y="542700"/>
            <a:ext cx="7497015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iniciativa global para la protección de </a:t>
            </a:r>
            <a:r>
              <a:rPr lang="es-ES_tradn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_tradnl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iños/as y adolescentes  frente a la explotación sexual comercial</a:t>
            </a:r>
          </a:p>
          <a:p>
            <a:pPr>
              <a:lnSpc>
                <a:spcPct val="150000"/>
              </a:lnSpc>
            </a:pP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3193977"/>
            <a:ext cx="482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 social en la prevención de situaciones de violencia contra la infancia.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Explotación y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sexual Infantil</a:t>
            </a:r>
          </a:p>
        </p:txBody>
      </p:sp>
      <p:pic>
        <p:nvPicPr>
          <p:cNvPr id="12" name="Picture 16" descr="C:\Users\T\Desktop\Hercules_07-09-13\ESIA_ECPAT España_Actividades_2013\ESIA_ECPAT España_2013_Jornada_Tráfico\RED-ESCI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60" y="2918029"/>
            <a:ext cx="3376420" cy="9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0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164366"/>
            <a:ext cx="2339751" cy="6614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6418662" cy="68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080200" cy="6408435"/>
          </a:xfrm>
          <a:prstGeom prst="rect">
            <a:avLst/>
          </a:prstGeom>
        </p:spPr>
      </p:pic>
      <p:pic>
        <p:nvPicPr>
          <p:cNvPr id="2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33" y="6021288"/>
            <a:ext cx="2339751" cy="6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8613"/>
            <a:ext cx="9144000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ESCNNA vs ASI</a:t>
            </a: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58391"/>
              </p:ext>
            </p:extLst>
          </p:nvPr>
        </p:nvGraphicFramePr>
        <p:xfrm>
          <a:off x="179512" y="908720"/>
          <a:ext cx="8784976" cy="40132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92488"/>
                <a:gridCol w="4392488"/>
              </a:tblGrid>
              <a:tr h="739282"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ESCNNA</a:t>
                      </a:r>
                      <a:endParaRPr lang="es-ES_tradn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Abuso sexual Infantil</a:t>
                      </a:r>
                      <a:endParaRPr lang="es-ES_tradnl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56117">
                <a:tc>
                  <a:txBody>
                    <a:bodyPr/>
                    <a:lstStyle/>
                    <a:p>
                      <a:pPr algn="ctr"/>
                      <a:endParaRPr lang="es-E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Agresor es un extraño para el niño/a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alto porcentaje de agresores son personas conocidas  del entorno del niño/a (80%)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39282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puede ser conocedora de la explotación (medio de supervivencia)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Abuso suele ser oculto al contexto familiar (secreto)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282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 expresar y verbalizar  emociones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situaciones relacionadas con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ESC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Suele ser reticente a hablar de las situaciones</a:t>
                      </a:r>
                      <a:r>
                        <a:rPr lang="es-E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abuso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9282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violencia visible y “normalizada” socialmente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 violencia desconocida pero rechazada y denunciada socialmente</a:t>
                      </a:r>
                      <a:endParaRPr lang="es-ES_tradn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7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1163" y="157163"/>
            <a:ext cx="8543925" cy="61063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Factores en el desarrollo de la </a:t>
            </a:r>
            <a:r>
              <a:rPr lang="es-ES" sz="2000" b="1" dirty="0" smtClean="0">
                <a:solidFill>
                  <a:schemeClr val="bg1"/>
                </a:solidFill>
                <a:latin typeface="Verdana"/>
                <a:cs typeface="Verdana"/>
              </a:rPr>
              <a:t>ESCNNA</a:t>
            </a:r>
            <a:endParaRPr lang="es-ES" sz="2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92538" y="5813425"/>
            <a:ext cx="15712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</a:p>
        </p:txBody>
      </p:sp>
      <p:sp>
        <p:nvSpPr>
          <p:cNvPr id="19" name="Pentágono 18"/>
          <p:cNvSpPr/>
          <p:nvPr/>
        </p:nvSpPr>
        <p:spPr>
          <a:xfrm rot="5400000">
            <a:off x="2570252" y="-379413"/>
            <a:ext cx="4224337" cy="8161338"/>
          </a:xfrm>
          <a:prstGeom prst="homePlate">
            <a:avLst>
              <a:gd name="adj" fmla="val 9412"/>
            </a:avLst>
          </a:prstGeom>
          <a:solidFill>
            <a:schemeClr val="bg1">
              <a:lumMod val="9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31863" y="1589088"/>
            <a:ext cx="35317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Culturales y Sociales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55576" y="2085975"/>
            <a:ext cx="3592587" cy="407988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Consumismo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55576" y="2614613"/>
            <a:ext cx="3592587" cy="715089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Cultura de NO respeto hacia los Derechos Humanos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55575" y="3405188"/>
            <a:ext cx="3592587" cy="10223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Tolerancia hacia la violencia y las </a:t>
            </a:r>
          </a:p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desigualdades sociales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55576" y="4548982"/>
            <a:ext cx="3592586" cy="71596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Conceptos erróneos sobre la salud sexual</a:t>
            </a:r>
          </a:p>
        </p:txBody>
      </p:sp>
      <p:sp>
        <p:nvSpPr>
          <p:cNvPr id="34825" name="CuadroTexto 24"/>
          <p:cNvSpPr txBox="1">
            <a:spLocks noChangeArrowheads="1"/>
          </p:cNvSpPr>
          <p:nvPr/>
        </p:nvSpPr>
        <p:spPr bwMode="auto">
          <a:xfrm>
            <a:off x="4700588" y="1589088"/>
            <a:ext cx="321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>
                <a:solidFill>
                  <a:srgbClr val="10253F"/>
                </a:solidFill>
              </a:rPr>
              <a:t>Factores Económicos y Políticos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700588" y="2078038"/>
            <a:ext cx="3544887" cy="132715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Debilidad del Estado y ausencia de políticas sociales para la </a:t>
            </a:r>
          </a:p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772983" y="3590925"/>
            <a:ext cx="3472491" cy="40640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Impunidad y corrupción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772984" y="4293096"/>
            <a:ext cx="3472490" cy="715962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s-ES"/>
            </a:def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Desconocimiento sobre la dinámica de la ESCNNA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Dónde ocurre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077"/>
            <a:ext cx="2195734" cy="6207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6548" y="685800"/>
            <a:ext cx="896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ESCNNA-T es un fenómeno de </a:t>
            </a:r>
            <a:r>
              <a:rPr lang="es-ES" b="1" u="sng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escala mundial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. Hoy todos los países son considerados emisores y de destino frente a esta forma de explotación.</a:t>
            </a:r>
            <a:endParaRPr lang="es-ES_tradnl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3265"/>
            <a:ext cx="6191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2" y="4293096"/>
            <a:ext cx="37528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6058"/>
            <a:ext cx="2398787" cy="114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Vídeo:</a:t>
            </a:r>
          </a:p>
          <a:p>
            <a:pPr marL="0" indent="0">
              <a:buNone/>
            </a:pPr>
            <a:r>
              <a:rPr lang="es-ES" dirty="0" smtClean="0"/>
              <a:t>Actúa contra la ESCIA</a:t>
            </a:r>
            <a:endParaRPr lang="es-ES" dirty="0"/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077"/>
            <a:ext cx="2195734" cy="6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algunos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vídeos que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quizás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los he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empleado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alguna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vez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provocan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reacciones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Son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campañas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sensbilización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Pongo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quizás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añadir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algunas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Trafficking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UN.GIFT: https://www.youtube.com/watch?v=3-EYIY287LI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Trafficking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Sexual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Shop: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=mt-KNqT7sgY 	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Sobre las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víctimas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testimonios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1ª persona):</a:t>
            </a:r>
          </a:p>
          <a:p>
            <a:pPr lvl="1"/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 NNACE: 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https://www.youtube.com/watch?v=klTM9pID4ek&amp;feature=endscreen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260600"/>
            <a:ext cx="32575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31"/>
          <p:cNvSpPr txBox="1">
            <a:spLocks noChangeArrowheads="1"/>
          </p:cNvSpPr>
          <p:nvPr/>
        </p:nvSpPr>
        <p:spPr bwMode="auto">
          <a:xfrm>
            <a:off x="646113" y="1755775"/>
            <a:ext cx="4857750" cy="369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Consiste en “</a:t>
            </a:r>
            <a:r>
              <a:rPr lang="es-E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la explotación sexual de niños/as y adolescentes por persona o personas que se trasladan desde su lugar de origen o país natal con el objetivo de utilizar a niños/as y adolescentes en actividades sexuales que implican alguna forma de remuneración (en dinero o especie –indumentaria, alimentos o algún otro tipo de atención-). También puede implicar a la persona que se desplaza dentro de su propio país con este objetivo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altLang="ja-JP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ECPAT International (2008)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1163" y="157163"/>
            <a:ext cx="8543925" cy="1230312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La Explotación Sexual Infantil asociada a los Viajes y el Turismo (Turismo Sexual Infantil)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  <p:sp>
        <p:nvSpPr>
          <p:cNvPr id="9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Datos sobre la ESCNNA-en los viajes y el turismo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74288" b="11161"/>
          <a:stretch/>
        </p:blipFill>
        <p:spPr>
          <a:xfrm>
            <a:off x="107504" y="2383697"/>
            <a:ext cx="1593273" cy="44897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894506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</a:t>
            </a:r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millos de niños/as y adolescentes son víctimas de explotación sexual cada año en el mundo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 su gran mayoría son niñas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59632" y="1922032"/>
            <a:ext cx="788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vulnerabilidad de los niños y las niñas frente a esta forma de explotación se ha duplicado en los últimos 20 años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39930" y="2903984"/>
            <a:ext cx="720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de esto, en Europa, el número de detenciones continúa siendo extremadamente bajo. No hay mecanismos ágiles de denuncia ni condenas efectivas para los agresores 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0502" y="4166928"/>
            <a:ext cx="712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estima que </a:t>
            </a:r>
            <a:r>
              <a:rPr lang="es-ES" b="1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250.000 personas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viajan al extranjero anualmente para mantener relaciones sexuales con NNA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58094" y="5050050"/>
            <a:ext cx="722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</a:t>
            </a:r>
            <a:r>
              <a:rPr lang="es-ES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millón de imágenes 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entre 10.000 y 20.000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niñ@s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víctimas de abuso sexual circulan por Internet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Agrupar 1073"/>
          <p:cNvGrpSpPr>
            <a:grpSpLocks/>
          </p:cNvGrpSpPr>
          <p:nvPr/>
        </p:nvGrpSpPr>
        <p:grpSpPr bwMode="auto">
          <a:xfrm>
            <a:off x="990600" y="1492250"/>
            <a:ext cx="7461250" cy="4010025"/>
            <a:chOff x="2794632" y="1867339"/>
            <a:chExt cx="7500937" cy="4260850"/>
          </a:xfrm>
        </p:grpSpPr>
        <p:sp>
          <p:nvSpPr>
            <p:cNvPr id="25616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636132" y="6064689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6" name="Freeform 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4388981" y="4896827"/>
              <a:ext cx="261735" cy="1130154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18" name="Freeform 2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653594" y="6071039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619" name="Group 3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823457" y="5966264"/>
              <a:ext cx="65087" cy="55563"/>
              <a:chOff x="1654" y="3671"/>
              <a:chExt cx="49" cy="17"/>
            </a:xfrm>
          </p:grpSpPr>
          <p:sp>
            <p:nvSpPr>
              <p:cNvPr id="26069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70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620" name="Freeform 105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326694" y="6039289"/>
              <a:ext cx="53975" cy="58738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1" name="Freeform 10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628569" y="5877364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2" name="Freeform 19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653594" y="6071039"/>
              <a:ext cx="23813" cy="57150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3" name="Freeform 19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618669" y="6050402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4" name="Freeform 199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4618669" y="6029764"/>
              <a:ext cx="22225" cy="60325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5" name="Freeform 20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588507" y="6023414"/>
              <a:ext cx="25400" cy="60325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6" name="Freeform 20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563107" y="6013889"/>
              <a:ext cx="28575" cy="58738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7" name="Freeform 20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539294" y="6001189"/>
              <a:ext cx="33338" cy="57150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8" name="Freeform 20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532944" y="5982139"/>
              <a:ext cx="30163" cy="57150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29" name="Freeform 20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482144" y="5851964"/>
              <a:ext cx="17463" cy="60325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0" name="Freeform 20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469444" y="5864664"/>
              <a:ext cx="26988" cy="58738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1" name="Freeform 20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499607" y="5898002"/>
              <a:ext cx="11112" cy="58737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2" name="Freeform 2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496432" y="5931339"/>
              <a:ext cx="20637" cy="55563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3" name="Freeform 21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520244" y="5945627"/>
              <a:ext cx="17463" cy="57150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4" name="Freeform 21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521832" y="5974202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5" name="Freeform 21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596444" y="6044052"/>
              <a:ext cx="34925" cy="57150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6" name="Freeform 2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634544" y="5985314"/>
              <a:ext cx="123825" cy="100013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96" name="Group 438"/>
            <p:cNvGrpSpPr>
              <a:grpSpLocks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4447219" y="5042432"/>
              <a:ext cx="384175" cy="1031905"/>
              <a:chOff x="1589" y="3126"/>
              <a:chExt cx="290" cy="657"/>
            </a:xfrm>
            <a:solidFill>
              <a:srgbClr val="FFFF00"/>
            </a:solidFill>
          </p:grpSpPr>
          <p:sp>
            <p:nvSpPr>
              <p:cNvPr id="1617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618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619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638" name="Freeform 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794632" y="2165789"/>
              <a:ext cx="784225" cy="446088"/>
            </a:xfrm>
            <a:custGeom>
              <a:avLst/>
              <a:gdLst>
                <a:gd name="T0" fmla="*/ 2147483647 w 1808"/>
                <a:gd name="T1" fmla="*/ 2147483647 h 850"/>
                <a:gd name="T2" fmla="*/ 2147483647 w 1808"/>
                <a:gd name="T3" fmla="*/ 2147483647 h 850"/>
                <a:gd name="T4" fmla="*/ 2147483647 w 1808"/>
                <a:gd name="T5" fmla="*/ 2147483647 h 850"/>
                <a:gd name="T6" fmla="*/ 2147483647 w 1808"/>
                <a:gd name="T7" fmla="*/ 2147483647 h 850"/>
                <a:gd name="T8" fmla="*/ 2147483647 w 1808"/>
                <a:gd name="T9" fmla="*/ 2147483647 h 850"/>
                <a:gd name="T10" fmla="*/ 2147483647 w 1808"/>
                <a:gd name="T11" fmla="*/ 2147483647 h 850"/>
                <a:gd name="T12" fmla="*/ 2147483647 w 1808"/>
                <a:gd name="T13" fmla="*/ 2147483647 h 850"/>
                <a:gd name="T14" fmla="*/ 2147483647 w 1808"/>
                <a:gd name="T15" fmla="*/ 2147483647 h 850"/>
                <a:gd name="T16" fmla="*/ 2147483647 w 1808"/>
                <a:gd name="T17" fmla="*/ 2147483647 h 850"/>
                <a:gd name="T18" fmla="*/ 2147483647 w 1808"/>
                <a:gd name="T19" fmla="*/ 2147483647 h 850"/>
                <a:gd name="T20" fmla="*/ 2147483647 w 1808"/>
                <a:gd name="T21" fmla="*/ 2147483647 h 850"/>
                <a:gd name="T22" fmla="*/ 2147483647 w 1808"/>
                <a:gd name="T23" fmla="*/ 2147483647 h 850"/>
                <a:gd name="T24" fmla="*/ 2147483647 w 1808"/>
                <a:gd name="T25" fmla="*/ 2147483647 h 850"/>
                <a:gd name="T26" fmla="*/ 2147483647 w 1808"/>
                <a:gd name="T27" fmla="*/ 2147483647 h 850"/>
                <a:gd name="T28" fmla="*/ 2147483647 w 1808"/>
                <a:gd name="T29" fmla="*/ 2147483647 h 850"/>
                <a:gd name="T30" fmla="*/ 2147483647 w 1808"/>
                <a:gd name="T31" fmla="*/ 2147483647 h 850"/>
                <a:gd name="T32" fmla="*/ 2147483647 w 1808"/>
                <a:gd name="T33" fmla="*/ 2147483647 h 850"/>
                <a:gd name="T34" fmla="*/ 2147483647 w 1808"/>
                <a:gd name="T35" fmla="*/ 2147483647 h 850"/>
                <a:gd name="T36" fmla="*/ 2147483647 w 1808"/>
                <a:gd name="T37" fmla="*/ 2147483647 h 850"/>
                <a:gd name="T38" fmla="*/ 2147483647 w 1808"/>
                <a:gd name="T39" fmla="*/ 2147483647 h 850"/>
                <a:gd name="T40" fmla="*/ 2147483647 w 1808"/>
                <a:gd name="T41" fmla="*/ 2147483647 h 850"/>
                <a:gd name="T42" fmla="*/ 2147483647 w 1808"/>
                <a:gd name="T43" fmla="*/ 2147483647 h 850"/>
                <a:gd name="T44" fmla="*/ 2147483647 w 1808"/>
                <a:gd name="T45" fmla="*/ 2147483647 h 850"/>
                <a:gd name="T46" fmla="*/ 2147483647 w 1808"/>
                <a:gd name="T47" fmla="*/ 2147483647 h 850"/>
                <a:gd name="T48" fmla="*/ 2147483647 w 1808"/>
                <a:gd name="T49" fmla="*/ 2147483647 h 850"/>
                <a:gd name="T50" fmla="*/ 2147483647 w 1808"/>
                <a:gd name="T51" fmla="*/ 2147483647 h 850"/>
                <a:gd name="T52" fmla="*/ 2147483647 w 1808"/>
                <a:gd name="T53" fmla="*/ 2147483647 h 850"/>
                <a:gd name="T54" fmla="*/ 2147483647 w 1808"/>
                <a:gd name="T55" fmla="*/ 2147483647 h 850"/>
                <a:gd name="T56" fmla="*/ 2147483647 w 1808"/>
                <a:gd name="T57" fmla="*/ 2147483647 h 850"/>
                <a:gd name="T58" fmla="*/ 2147483647 w 1808"/>
                <a:gd name="T59" fmla="*/ 2147483647 h 850"/>
                <a:gd name="T60" fmla="*/ 2147483647 w 1808"/>
                <a:gd name="T61" fmla="*/ 2147483647 h 850"/>
                <a:gd name="T62" fmla="*/ 2147483647 w 1808"/>
                <a:gd name="T63" fmla="*/ 2147483647 h 850"/>
                <a:gd name="T64" fmla="*/ 2147483647 w 1808"/>
                <a:gd name="T65" fmla="*/ 2147483647 h 850"/>
                <a:gd name="T66" fmla="*/ 2147483647 w 1808"/>
                <a:gd name="T67" fmla="*/ 2147483647 h 850"/>
                <a:gd name="T68" fmla="*/ 2147483647 w 1808"/>
                <a:gd name="T69" fmla="*/ 2147483647 h 850"/>
                <a:gd name="T70" fmla="*/ 2147483647 w 1808"/>
                <a:gd name="T71" fmla="*/ 2147483647 h 850"/>
                <a:gd name="T72" fmla="*/ 2147483647 w 1808"/>
                <a:gd name="T73" fmla="*/ 2147483647 h 850"/>
                <a:gd name="T74" fmla="*/ 2147483647 w 1808"/>
                <a:gd name="T75" fmla="*/ 2147483647 h 850"/>
                <a:gd name="T76" fmla="*/ 2147483647 w 1808"/>
                <a:gd name="T77" fmla="*/ 2147483647 h 850"/>
                <a:gd name="T78" fmla="*/ 2147483647 w 1808"/>
                <a:gd name="T79" fmla="*/ 2147483647 h 850"/>
                <a:gd name="T80" fmla="*/ 2147483647 w 1808"/>
                <a:gd name="T81" fmla="*/ 2147483647 h 850"/>
                <a:gd name="T82" fmla="*/ 2147483647 w 1808"/>
                <a:gd name="T83" fmla="*/ 2147483647 h 850"/>
                <a:gd name="T84" fmla="*/ 2147483647 w 1808"/>
                <a:gd name="T85" fmla="*/ 2147483647 h 850"/>
                <a:gd name="T86" fmla="*/ 2147483647 w 1808"/>
                <a:gd name="T87" fmla="*/ 2147483647 h 850"/>
                <a:gd name="T88" fmla="*/ 2147483647 w 1808"/>
                <a:gd name="T89" fmla="*/ 2147483647 h 850"/>
                <a:gd name="T90" fmla="*/ 2147483647 w 1808"/>
                <a:gd name="T91" fmla="*/ 2147483647 h 850"/>
                <a:gd name="T92" fmla="*/ 2147483647 w 1808"/>
                <a:gd name="T93" fmla="*/ 2147483647 h 850"/>
                <a:gd name="T94" fmla="*/ 2147483647 w 1808"/>
                <a:gd name="T95" fmla="*/ 2147483647 h 850"/>
                <a:gd name="T96" fmla="*/ 2147483647 w 1808"/>
                <a:gd name="T97" fmla="*/ 2147483647 h 850"/>
                <a:gd name="T98" fmla="*/ 2147483647 w 1808"/>
                <a:gd name="T99" fmla="*/ 2147483647 h 850"/>
                <a:gd name="T100" fmla="*/ 2147483647 w 1808"/>
                <a:gd name="T101" fmla="*/ 2147483647 h 850"/>
                <a:gd name="T102" fmla="*/ 2147483647 w 1808"/>
                <a:gd name="T103" fmla="*/ 2147483647 h 850"/>
                <a:gd name="T104" fmla="*/ 2147483647 w 1808"/>
                <a:gd name="T105" fmla="*/ 2147483647 h 850"/>
                <a:gd name="T106" fmla="*/ 2147483647 w 1808"/>
                <a:gd name="T107" fmla="*/ 2147483647 h 850"/>
                <a:gd name="T108" fmla="*/ 2147483647 w 1808"/>
                <a:gd name="T109" fmla="*/ 2147483647 h 850"/>
                <a:gd name="T110" fmla="*/ 2147483647 w 1808"/>
                <a:gd name="T111" fmla="*/ 2147483647 h 850"/>
                <a:gd name="T112" fmla="*/ 2147483647 w 1808"/>
                <a:gd name="T113" fmla="*/ 2147483647 h 850"/>
                <a:gd name="T114" fmla="*/ 2147483647 w 1808"/>
                <a:gd name="T115" fmla="*/ 2147483647 h 850"/>
                <a:gd name="T116" fmla="*/ 2147483647 w 1808"/>
                <a:gd name="T117" fmla="*/ 2147483647 h 850"/>
                <a:gd name="T118" fmla="*/ 2147483647 w 1808"/>
                <a:gd name="T119" fmla="*/ 2147483647 h 850"/>
                <a:gd name="T120" fmla="*/ 2147483647 w 1808"/>
                <a:gd name="T121" fmla="*/ 2147483647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39" name="Freeform 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5007" y="2781739"/>
              <a:ext cx="1381125" cy="769938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0" name="Freeform 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088444" y="4332727"/>
              <a:ext cx="339725" cy="590550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1" name="Freeform 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293232" y="4178739"/>
              <a:ext cx="966787" cy="1203325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2" name="Freeform 1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406194" y="3124639"/>
              <a:ext cx="69850" cy="4921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3" name="Freeform 1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904544" y="2999227"/>
              <a:ext cx="82550" cy="160337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4" name="Freeform 1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985507" y="2484877"/>
              <a:ext cx="171450" cy="269875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4" name="Freeform 1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344012" y="2788330"/>
              <a:ext cx="170767" cy="75906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46" name="Freeform 1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7836532" y="2637277"/>
              <a:ext cx="1281112" cy="1038225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6" name="Freeform 1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529141" y="2177710"/>
              <a:ext cx="220240" cy="273261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48" name="Freeform 16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264907" y="2596002"/>
              <a:ext cx="182562" cy="238125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49" name="Freeform 17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290307" y="2853177"/>
              <a:ext cx="250825" cy="274637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0" name="Freeform 18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6307769" y="3021452"/>
              <a:ext cx="33338" cy="82550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10" name="Group 19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8627107" y="4081902"/>
              <a:ext cx="473075" cy="212725"/>
              <a:chOff x="4488" y="2394"/>
              <a:chExt cx="358" cy="124"/>
            </a:xfrm>
            <a:solidFill>
              <a:srgbClr val="FF0000"/>
            </a:solidFill>
          </p:grpSpPr>
          <p:sp>
            <p:nvSpPr>
              <p:cNvPr id="1615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616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652" name="Freeform 2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649082" y="1957827"/>
              <a:ext cx="3065462" cy="1074737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3" name="Freeform 23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912482" y="2945252"/>
              <a:ext cx="280987" cy="247650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4" name="Freeform 24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8544557" y="3683439"/>
              <a:ext cx="207962" cy="455613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5" name="Line 26" descr="Horizontal dunkel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115307" y="2992877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56" name="Freeform 27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118482" y="2989702"/>
              <a:ext cx="3175" cy="55562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7" name="Freeform 28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094669" y="3043677"/>
              <a:ext cx="23813" cy="57150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8" name="Freeform 29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420232" y="3038914"/>
              <a:ext cx="49212" cy="57150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59" name="Freeform 30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7158669" y="2596002"/>
              <a:ext cx="874713" cy="452437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0" name="Freeform 3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7388857" y="2899214"/>
              <a:ext cx="409575" cy="249238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1" name="Freeform 32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196644" y="3902514"/>
              <a:ext cx="296863" cy="288925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2" name="Freeform 3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039607" y="3767577"/>
              <a:ext cx="152400" cy="16986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2" name="Freeform 3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6502011" y="2771462"/>
              <a:ext cx="124484" cy="57351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64" name="Freeform 3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7365044" y="3492939"/>
              <a:ext cx="19050" cy="57150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5" name="Freeform 3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484107" y="3497702"/>
              <a:ext cx="14287" cy="57150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5" name="Freeform 37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970935" y="4158010"/>
              <a:ext cx="44686" cy="57351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67" name="Freeform 4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4471032" y="3761227"/>
              <a:ext cx="31750" cy="58737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8" name="Freeform 4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4526594" y="3767577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69" name="Freeform 4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539294" y="3769164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0" name="Freeform 4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553582" y="3759639"/>
              <a:ext cx="7937" cy="57150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1" name="Freeform 4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4532944" y="3751702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2" name="Freeform 46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582157" y="3780277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3" name="Line 4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 flipV="1">
              <a:off x="4590094" y="3777102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74" name="Line 4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4590094" y="3802502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675" name="Freeform 4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590094" y="3797739"/>
              <a:ext cx="11113" cy="58738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6" name="Freeform 5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4596444" y="3826314"/>
              <a:ext cx="17463" cy="55563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7" name="Freeform 51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602794" y="3873939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8" name="Freeform 52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4612319" y="3899339"/>
              <a:ext cx="3175" cy="57150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79" name="Freeform 53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4634544" y="3929502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0" name="Freeform 54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4596444" y="3942202"/>
              <a:ext cx="15875" cy="58737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1" name="Freeform 55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4582157" y="4007289"/>
              <a:ext cx="23812" cy="57150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2" name="Freeform 56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4601207" y="3983477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3" name="Freeform 57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4083682" y="3654864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684" name="Group 58"/>
            <p:cNvGrpSpPr>
              <a:grpSpLocks/>
            </p:cNvGrpSpPr>
            <p:nvPr>
              <p:custDataLst>
                <p:tags r:id="rId69"/>
              </p:custDataLst>
            </p:nvPr>
          </p:nvGrpSpPr>
          <p:grpSpPr bwMode="auto">
            <a:xfrm>
              <a:off x="4209094" y="3488177"/>
              <a:ext cx="131763" cy="195262"/>
              <a:chOff x="1199" y="2121"/>
              <a:chExt cx="97" cy="123"/>
            </a:xfrm>
          </p:grpSpPr>
          <p:sp>
            <p:nvSpPr>
              <p:cNvPr id="26059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0 h 25"/>
                  <a:gd name="T2" fmla="*/ 0 w 52"/>
                  <a:gd name="T3" fmla="*/ 0 h 25"/>
                  <a:gd name="T4" fmla="*/ 0 w 52"/>
                  <a:gd name="T5" fmla="*/ 0 h 25"/>
                  <a:gd name="T6" fmla="*/ 0 w 52"/>
                  <a:gd name="T7" fmla="*/ 0 h 25"/>
                  <a:gd name="T8" fmla="*/ 0 w 52"/>
                  <a:gd name="T9" fmla="*/ 0 h 25"/>
                  <a:gd name="T10" fmla="*/ 0 w 52"/>
                  <a:gd name="T11" fmla="*/ 0 h 25"/>
                  <a:gd name="T12" fmla="*/ 0 w 52"/>
                  <a:gd name="T13" fmla="*/ 0 h 25"/>
                  <a:gd name="T14" fmla="*/ 0 w 52"/>
                  <a:gd name="T15" fmla="*/ 0 h 25"/>
                  <a:gd name="T16" fmla="*/ 0 w 52"/>
                  <a:gd name="T17" fmla="*/ 0 h 25"/>
                  <a:gd name="T18" fmla="*/ 0 w 52"/>
                  <a:gd name="T19" fmla="*/ 0 h 25"/>
                  <a:gd name="T20" fmla="*/ 0 w 52"/>
                  <a:gd name="T21" fmla="*/ 0 h 25"/>
                  <a:gd name="T22" fmla="*/ 0 w 52"/>
                  <a:gd name="T23" fmla="*/ 0 h 25"/>
                  <a:gd name="T24" fmla="*/ 0 w 52"/>
                  <a:gd name="T25" fmla="*/ 0 h 25"/>
                  <a:gd name="T26" fmla="*/ 0 w 52"/>
                  <a:gd name="T27" fmla="*/ 0 h 25"/>
                  <a:gd name="T28" fmla="*/ 0 w 52"/>
                  <a:gd name="T29" fmla="*/ 0 h 25"/>
                  <a:gd name="T30" fmla="*/ 0 w 52"/>
                  <a:gd name="T31" fmla="*/ 0 h 25"/>
                  <a:gd name="T32" fmla="*/ 0 w 5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0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0 h 13"/>
                  <a:gd name="T4" fmla="*/ 0 w 33"/>
                  <a:gd name="T5" fmla="*/ 0 h 13"/>
                  <a:gd name="T6" fmla="*/ 0 w 33"/>
                  <a:gd name="T7" fmla="*/ 0 h 13"/>
                  <a:gd name="T8" fmla="*/ 0 w 33"/>
                  <a:gd name="T9" fmla="*/ 0 h 13"/>
                  <a:gd name="T10" fmla="*/ 0 w 33"/>
                  <a:gd name="T11" fmla="*/ 0 h 13"/>
                  <a:gd name="T12" fmla="*/ 0 w 33"/>
                  <a:gd name="T13" fmla="*/ 0 h 13"/>
                  <a:gd name="T14" fmla="*/ 0 w 33"/>
                  <a:gd name="T15" fmla="*/ 0 h 13"/>
                  <a:gd name="T16" fmla="*/ 0 w 33"/>
                  <a:gd name="T17" fmla="*/ 0 h 13"/>
                  <a:gd name="T18" fmla="*/ 0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1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0 w 67"/>
                  <a:gd name="T1" fmla="*/ 0 h 86"/>
                  <a:gd name="T2" fmla="*/ 0 w 67"/>
                  <a:gd name="T3" fmla="*/ 0 h 86"/>
                  <a:gd name="T4" fmla="*/ 0 w 67"/>
                  <a:gd name="T5" fmla="*/ 0 h 86"/>
                  <a:gd name="T6" fmla="*/ 0 w 67"/>
                  <a:gd name="T7" fmla="*/ 0 h 86"/>
                  <a:gd name="T8" fmla="*/ 0 w 67"/>
                  <a:gd name="T9" fmla="*/ 0 h 86"/>
                  <a:gd name="T10" fmla="*/ 0 w 67"/>
                  <a:gd name="T11" fmla="*/ 0 h 86"/>
                  <a:gd name="T12" fmla="*/ 0 w 67"/>
                  <a:gd name="T13" fmla="*/ 0 h 86"/>
                  <a:gd name="T14" fmla="*/ 0 w 67"/>
                  <a:gd name="T15" fmla="*/ 0 h 86"/>
                  <a:gd name="T16" fmla="*/ 0 w 67"/>
                  <a:gd name="T17" fmla="*/ 0 h 86"/>
                  <a:gd name="T18" fmla="*/ 0 w 67"/>
                  <a:gd name="T19" fmla="*/ 0 h 86"/>
                  <a:gd name="T20" fmla="*/ 0 w 67"/>
                  <a:gd name="T21" fmla="*/ 0 h 86"/>
                  <a:gd name="T22" fmla="*/ 0 w 67"/>
                  <a:gd name="T23" fmla="*/ 0 h 86"/>
                  <a:gd name="T24" fmla="*/ 0 w 67"/>
                  <a:gd name="T25" fmla="*/ 0 h 86"/>
                  <a:gd name="T26" fmla="*/ 0 w 67"/>
                  <a:gd name="T27" fmla="*/ 0 h 86"/>
                  <a:gd name="T28" fmla="*/ 0 w 67"/>
                  <a:gd name="T29" fmla="*/ 0 h 86"/>
                  <a:gd name="T30" fmla="*/ 0 w 67"/>
                  <a:gd name="T31" fmla="*/ 0 h 86"/>
                  <a:gd name="T32" fmla="*/ 0 w 67"/>
                  <a:gd name="T33" fmla="*/ 0 h 86"/>
                  <a:gd name="T34" fmla="*/ 0 w 67"/>
                  <a:gd name="T35" fmla="*/ 0 h 86"/>
                  <a:gd name="T36" fmla="*/ 0 w 67"/>
                  <a:gd name="T37" fmla="*/ 0 h 86"/>
                  <a:gd name="T38" fmla="*/ 0 w 67"/>
                  <a:gd name="T39" fmla="*/ 0 h 86"/>
                  <a:gd name="T40" fmla="*/ 0 w 67"/>
                  <a:gd name="T41" fmla="*/ 0 h 86"/>
                  <a:gd name="T42" fmla="*/ 0 w 67"/>
                  <a:gd name="T43" fmla="*/ 0 h 86"/>
                  <a:gd name="T44" fmla="*/ 0 w 67"/>
                  <a:gd name="T45" fmla="*/ 0 h 86"/>
                  <a:gd name="T46" fmla="*/ 0 w 67"/>
                  <a:gd name="T47" fmla="*/ 0 h 86"/>
                  <a:gd name="T48" fmla="*/ 0 w 67"/>
                  <a:gd name="T49" fmla="*/ 0 h 86"/>
                  <a:gd name="T50" fmla="*/ 0 w 67"/>
                  <a:gd name="T51" fmla="*/ 0 h 86"/>
                  <a:gd name="T52" fmla="*/ 0 w 67"/>
                  <a:gd name="T53" fmla="*/ 0 h 86"/>
                  <a:gd name="T54" fmla="*/ 0 w 67"/>
                  <a:gd name="T55" fmla="*/ 0 h 86"/>
                  <a:gd name="T56" fmla="*/ 0 w 67"/>
                  <a:gd name="T57" fmla="*/ 0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2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0 w 49"/>
                  <a:gd name="T1" fmla="*/ 0 h 86"/>
                  <a:gd name="T2" fmla="*/ 0 w 49"/>
                  <a:gd name="T3" fmla="*/ 0 h 86"/>
                  <a:gd name="T4" fmla="*/ 0 w 49"/>
                  <a:gd name="T5" fmla="*/ 0 h 86"/>
                  <a:gd name="T6" fmla="*/ 0 w 49"/>
                  <a:gd name="T7" fmla="*/ 0 h 86"/>
                  <a:gd name="T8" fmla="*/ 0 w 49"/>
                  <a:gd name="T9" fmla="*/ 0 h 86"/>
                  <a:gd name="T10" fmla="*/ 0 w 49"/>
                  <a:gd name="T11" fmla="*/ 0 h 86"/>
                  <a:gd name="T12" fmla="*/ 0 w 49"/>
                  <a:gd name="T13" fmla="*/ 0 h 86"/>
                  <a:gd name="T14" fmla="*/ 0 w 49"/>
                  <a:gd name="T15" fmla="*/ 0 h 86"/>
                  <a:gd name="T16" fmla="*/ 0 w 49"/>
                  <a:gd name="T17" fmla="*/ 0 h 86"/>
                  <a:gd name="T18" fmla="*/ 0 w 49"/>
                  <a:gd name="T19" fmla="*/ 0 h 86"/>
                  <a:gd name="T20" fmla="*/ 0 w 49"/>
                  <a:gd name="T21" fmla="*/ 0 h 86"/>
                  <a:gd name="T22" fmla="*/ 0 w 49"/>
                  <a:gd name="T23" fmla="*/ 0 h 86"/>
                  <a:gd name="T24" fmla="*/ 0 w 49"/>
                  <a:gd name="T25" fmla="*/ 0 h 86"/>
                  <a:gd name="T26" fmla="*/ 0 w 49"/>
                  <a:gd name="T27" fmla="*/ 0 h 86"/>
                  <a:gd name="T28" fmla="*/ 0 w 49"/>
                  <a:gd name="T29" fmla="*/ 0 h 86"/>
                  <a:gd name="T30" fmla="*/ 0 w 49"/>
                  <a:gd name="T31" fmla="*/ 0 h 86"/>
                  <a:gd name="T32" fmla="*/ 0 w 49"/>
                  <a:gd name="T33" fmla="*/ 0 h 86"/>
                  <a:gd name="T34" fmla="*/ 0 w 49"/>
                  <a:gd name="T35" fmla="*/ 0 h 86"/>
                  <a:gd name="T36" fmla="*/ 0 w 49"/>
                  <a:gd name="T37" fmla="*/ 0 h 86"/>
                  <a:gd name="T38" fmla="*/ 0 w 49"/>
                  <a:gd name="T39" fmla="*/ 0 h 86"/>
                  <a:gd name="T40" fmla="*/ 0 w 49"/>
                  <a:gd name="T41" fmla="*/ 0 h 86"/>
                  <a:gd name="T42" fmla="*/ 0 w 49"/>
                  <a:gd name="T43" fmla="*/ 0 h 86"/>
                  <a:gd name="T44" fmla="*/ 0 w 49"/>
                  <a:gd name="T45" fmla="*/ 0 h 86"/>
                  <a:gd name="T46" fmla="*/ 0 w 49"/>
                  <a:gd name="T47" fmla="*/ 0 h 86"/>
                  <a:gd name="T48" fmla="*/ 0 w 49"/>
                  <a:gd name="T49" fmla="*/ 0 h 86"/>
                  <a:gd name="T50" fmla="*/ 0 w 49"/>
                  <a:gd name="T51" fmla="*/ 0 h 86"/>
                  <a:gd name="T52" fmla="*/ 0 w 4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3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4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0 w 39"/>
                  <a:gd name="T3" fmla="*/ 0 h 48"/>
                  <a:gd name="T4" fmla="*/ 0 w 39"/>
                  <a:gd name="T5" fmla="*/ 0 h 48"/>
                  <a:gd name="T6" fmla="*/ 0 w 39"/>
                  <a:gd name="T7" fmla="*/ 0 h 48"/>
                  <a:gd name="T8" fmla="*/ 0 w 39"/>
                  <a:gd name="T9" fmla="*/ 0 h 48"/>
                  <a:gd name="T10" fmla="*/ 0 w 39"/>
                  <a:gd name="T11" fmla="*/ 0 h 48"/>
                  <a:gd name="T12" fmla="*/ 0 w 39"/>
                  <a:gd name="T13" fmla="*/ 0 h 48"/>
                  <a:gd name="T14" fmla="*/ 0 w 39"/>
                  <a:gd name="T15" fmla="*/ 0 h 48"/>
                  <a:gd name="T16" fmla="*/ 0 w 39"/>
                  <a:gd name="T17" fmla="*/ 0 h 48"/>
                  <a:gd name="T18" fmla="*/ 0 w 39"/>
                  <a:gd name="T19" fmla="*/ 0 h 48"/>
                  <a:gd name="T20" fmla="*/ 0 w 39"/>
                  <a:gd name="T21" fmla="*/ 0 h 48"/>
                  <a:gd name="T22" fmla="*/ 0 w 39"/>
                  <a:gd name="T23" fmla="*/ 0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5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0 w 16"/>
                  <a:gd name="T1" fmla="*/ 0 h 43"/>
                  <a:gd name="T2" fmla="*/ 0 w 16"/>
                  <a:gd name="T3" fmla="*/ 0 h 43"/>
                  <a:gd name="T4" fmla="*/ 0 w 16"/>
                  <a:gd name="T5" fmla="*/ 0 h 43"/>
                  <a:gd name="T6" fmla="*/ 0 w 16"/>
                  <a:gd name="T7" fmla="*/ 0 h 43"/>
                  <a:gd name="T8" fmla="*/ 0 w 16"/>
                  <a:gd name="T9" fmla="*/ 0 h 43"/>
                  <a:gd name="T10" fmla="*/ 0 w 16"/>
                  <a:gd name="T11" fmla="*/ 0 h 43"/>
                  <a:gd name="T12" fmla="*/ 0 w 16"/>
                  <a:gd name="T13" fmla="*/ 0 h 43"/>
                  <a:gd name="T14" fmla="*/ 0 w 16"/>
                  <a:gd name="T15" fmla="*/ 0 h 43"/>
                  <a:gd name="T16" fmla="*/ 0 w 16"/>
                  <a:gd name="T17" fmla="*/ 0 h 43"/>
                  <a:gd name="T18" fmla="*/ 0 w 16"/>
                  <a:gd name="T19" fmla="*/ 0 h 43"/>
                  <a:gd name="T20" fmla="*/ 0 w 16"/>
                  <a:gd name="T21" fmla="*/ 0 h 43"/>
                  <a:gd name="T22" fmla="*/ 0 w 16"/>
                  <a:gd name="T23" fmla="*/ 0 h 43"/>
                  <a:gd name="T24" fmla="*/ 0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6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0 w 24"/>
                  <a:gd name="T1" fmla="*/ 0 h 37"/>
                  <a:gd name="T2" fmla="*/ 0 w 24"/>
                  <a:gd name="T3" fmla="*/ 0 h 37"/>
                  <a:gd name="T4" fmla="*/ 0 w 24"/>
                  <a:gd name="T5" fmla="*/ 0 h 37"/>
                  <a:gd name="T6" fmla="*/ 0 w 24"/>
                  <a:gd name="T7" fmla="*/ 0 h 37"/>
                  <a:gd name="T8" fmla="*/ 0 w 24"/>
                  <a:gd name="T9" fmla="*/ 0 h 37"/>
                  <a:gd name="T10" fmla="*/ 0 w 24"/>
                  <a:gd name="T11" fmla="*/ 0 h 37"/>
                  <a:gd name="T12" fmla="*/ 0 w 24"/>
                  <a:gd name="T13" fmla="*/ 0 h 37"/>
                  <a:gd name="T14" fmla="*/ 0 w 24"/>
                  <a:gd name="T15" fmla="*/ 0 h 37"/>
                  <a:gd name="T16" fmla="*/ 0 w 24"/>
                  <a:gd name="T17" fmla="*/ 0 h 37"/>
                  <a:gd name="T18" fmla="*/ 0 w 24"/>
                  <a:gd name="T19" fmla="*/ 0 h 37"/>
                  <a:gd name="T20" fmla="*/ 0 w 24"/>
                  <a:gd name="T21" fmla="*/ 0 h 37"/>
                  <a:gd name="T22" fmla="*/ 0 w 24"/>
                  <a:gd name="T23" fmla="*/ 0 h 37"/>
                  <a:gd name="T24" fmla="*/ 0 w 24"/>
                  <a:gd name="T25" fmla="*/ 0 h 37"/>
                  <a:gd name="T26" fmla="*/ 0 w 24"/>
                  <a:gd name="T27" fmla="*/ 0 h 37"/>
                  <a:gd name="T28" fmla="*/ 0 w 24"/>
                  <a:gd name="T29" fmla="*/ 0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7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0 w 34"/>
                  <a:gd name="T1" fmla="*/ 0 h 55"/>
                  <a:gd name="T2" fmla="*/ 0 w 34"/>
                  <a:gd name="T3" fmla="*/ 0 h 55"/>
                  <a:gd name="T4" fmla="*/ 0 w 34"/>
                  <a:gd name="T5" fmla="*/ 0 h 55"/>
                  <a:gd name="T6" fmla="*/ 0 w 34"/>
                  <a:gd name="T7" fmla="*/ 0 h 55"/>
                  <a:gd name="T8" fmla="*/ 0 w 34"/>
                  <a:gd name="T9" fmla="*/ 0 h 55"/>
                  <a:gd name="T10" fmla="*/ 0 w 34"/>
                  <a:gd name="T11" fmla="*/ 0 h 55"/>
                  <a:gd name="T12" fmla="*/ 0 w 34"/>
                  <a:gd name="T13" fmla="*/ 0 h 55"/>
                  <a:gd name="T14" fmla="*/ 0 w 34"/>
                  <a:gd name="T15" fmla="*/ 0 h 55"/>
                  <a:gd name="T16" fmla="*/ 0 w 34"/>
                  <a:gd name="T17" fmla="*/ 0 h 55"/>
                  <a:gd name="T18" fmla="*/ 0 w 34"/>
                  <a:gd name="T19" fmla="*/ 0 h 55"/>
                  <a:gd name="T20" fmla="*/ 0 w 34"/>
                  <a:gd name="T21" fmla="*/ 0 h 55"/>
                  <a:gd name="T22" fmla="*/ 0 w 34"/>
                  <a:gd name="T23" fmla="*/ 0 h 55"/>
                  <a:gd name="T24" fmla="*/ 0 w 34"/>
                  <a:gd name="T25" fmla="*/ 0 h 55"/>
                  <a:gd name="T26" fmla="*/ 0 w 34"/>
                  <a:gd name="T27" fmla="*/ 0 h 55"/>
                  <a:gd name="T28" fmla="*/ 0 w 34"/>
                  <a:gd name="T29" fmla="*/ 0 h 55"/>
                  <a:gd name="T30" fmla="*/ 0 w 34"/>
                  <a:gd name="T31" fmla="*/ 0 h 55"/>
                  <a:gd name="T32" fmla="*/ 0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68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0 w 33"/>
                  <a:gd name="T3" fmla="*/ 0 h 12"/>
                  <a:gd name="T4" fmla="*/ 0 w 33"/>
                  <a:gd name="T5" fmla="*/ 0 h 12"/>
                  <a:gd name="T6" fmla="*/ 0 w 33"/>
                  <a:gd name="T7" fmla="*/ 0 h 12"/>
                  <a:gd name="T8" fmla="*/ 0 w 33"/>
                  <a:gd name="T9" fmla="*/ 0 h 12"/>
                  <a:gd name="T10" fmla="*/ 0 w 33"/>
                  <a:gd name="T11" fmla="*/ 0 h 12"/>
                  <a:gd name="T12" fmla="*/ 0 w 33"/>
                  <a:gd name="T13" fmla="*/ 0 h 12"/>
                  <a:gd name="T14" fmla="*/ 0 w 33"/>
                  <a:gd name="T15" fmla="*/ 0 h 12"/>
                  <a:gd name="T16" fmla="*/ 0 w 33"/>
                  <a:gd name="T17" fmla="*/ 0 h 12"/>
                  <a:gd name="T18" fmla="*/ 0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685" name="Freeform 6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0022519" y="4915339"/>
              <a:ext cx="12700" cy="57150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6" name="Freeform 7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0032044" y="5005827"/>
              <a:ext cx="9525" cy="58737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7" name="Freeform 7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0146344" y="4915339"/>
              <a:ext cx="77788" cy="130175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88" name="Freeform 7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10146344" y="4888352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48" name="Group 73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9836782" y="5409052"/>
              <a:ext cx="458787" cy="404812"/>
              <a:chOff x="5372" y="3323"/>
              <a:chExt cx="341" cy="253"/>
            </a:xfrm>
            <a:solidFill>
              <a:srgbClr val="FF0000"/>
            </a:solidFill>
          </p:grpSpPr>
          <p:sp>
            <p:nvSpPr>
              <p:cNvPr id="1602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603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604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1149" name="Freeform 77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9480042" y="4065236"/>
              <a:ext cx="9576" cy="57351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91" name="Freeform 78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10206669" y="4967727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2" name="Freeform 7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10228894" y="4977252"/>
              <a:ext cx="17463" cy="58737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3" name="Freeform 8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543094" y="4054914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4" name="Freeform 8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9601832" y="3999352"/>
              <a:ext cx="6350" cy="57150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5" name="Freeform 8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714544" y="3888227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5" name="Freeform 83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9866261" y="4586456"/>
              <a:ext cx="27131" cy="59038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697" name="Freeform 84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9930444" y="4601014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698" name="Freeform 85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9787569" y="4377177"/>
              <a:ext cx="25400" cy="55562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8" name="Freeform 86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9730605" y="4351992"/>
              <a:ext cx="11172" cy="57351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00" name="Freeform 87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9930444" y="4683564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1" name="Freeform 88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9885994" y="4672452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2" name="Line 89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9919332" y="4658164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703" name="Freeform 90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9939969" y="4664514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4" name="Freeform 91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9893932" y="4658164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5" name="Freeform 92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9887582" y="4639114"/>
              <a:ext cx="6350" cy="60325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06" name="Freeform 93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9968544" y="4366064"/>
              <a:ext cx="1588" cy="57150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707" name="Group 94"/>
            <p:cNvGrpSpPr>
              <a:grpSpLocks/>
            </p:cNvGrpSpPr>
            <p:nvPr>
              <p:custDataLst>
                <p:tags r:id="rId92"/>
              </p:custDataLst>
            </p:nvPr>
          </p:nvGrpSpPr>
          <p:grpSpPr bwMode="auto">
            <a:xfrm>
              <a:off x="9843132" y="4037452"/>
              <a:ext cx="163512" cy="114300"/>
              <a:chOff x="5379" y="2466"/>
              <a:chExt cx="122" cy="71"/>
            </a:xfrm>
          </p:grpSpPr>
          <p:sp>
            <p:nvSpPr>
              <p:cNvPr id="26050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w 19"/>
                  <a:gd name="T11" fmla="*/ 0 h 25"/>
                  <a:gd name="T12" fmla="*/ 0 w 19"/>
                  <a:gd name="T13" fmla="*/ 0 h 25"/>
                  <a:gd name="T14" fmla="*/ 0 w 19"/>
                  <a:gd name="T15" fmla="*/ 0 h 25"/>
                  <a:gd name="T16" fmla="*/ 0 w 19"/>
                  <a:gd name="T17" fmla="*/ 0 h 25"/>
                  <a:gd name="T18" fmla="*/ 0 w 19"/>
                  <a:gd name="T19" fmla="*/ 0 h 25"/>
                  <a:gd name="T20" fmla="*/ 0 w 19"/>
                  <a:gd name="T21" fmla="*/ 0 h 25"/>
                  <a:gd name="T22" fmla="*/ 0 w 19"/>
                  <a:gd name="T23" fmla="*/ 0 h 25"/>
                  <a:gd name="T24" fmla="*/ 0 w 19"/>
                  <a:gd name="T25" fmla="*/ 0 h 25"/>
                  <a:gd name="T26" fmla="*/ 0 w 19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1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w 26"/>
                  <a:gd name="T11" fmla="*/ 0 h 18"/>
                  <a:gd name="T12" fmla="*/ 0 w 26"/>
                  <a:gd name="T13" fmla="*/ 0 h 18"/>
                  <a:gd name="T14" fmla="*/ 0 w 2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2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3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w 26"/>
                  <a:gd name="T11" fmla="*/ 0 h 24"/>
                  <a:gd name="T12" fmla="*/ 0 w 26"/>
                  <a:gd name="T13" fmla="*/ 0 h 24"/>
                  <a:gd name="T14" fmla="*/ 0 w 26"/>
                  <a:gd name="T15" fmla="*/ 0 h 24"/>
                  <a:gd name="T16" fmla="*/ 0 w 26"/>
                  <a:gd name="T17" fmla="*/ 0 h 24"/>
                  <a:gd name="T18" fmla="*/ 0 w 26"/>
                  <a:gd name="T19" fmla="*/ 0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4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0 h 6"/>
                  <a:gd name="T2" fmla="*/ 0 w 34"/>
                  <a:gd name="T3" fmla="*/ 0 h 6"/>
                  <a:gd name="T4" fmla="*/ 0 w 34"/>
                  <a:gd name="T5" fmla="*/ 0 h 6"/>
                  <a:gd name="T6" fmla="*/ 0 w 34"/>
                  <a:gd name="T7" fmla="*/ 0 h 6"/>
                  <a:gd name="T8" fmla="*/ 0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5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6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0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7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58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0 w 14"/>
                  <a:gd name="T1" fmla="*/ 0 h 6"/>
                  <a:gd name="T2" fmla="*/ 0 w 14"/>
                  <a:gd name="T3" fmla="*/ 0 h 6"/>
                  <a:gd name="T4" fmla="*/ 0 w 1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67" name="Freeform 104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8426719" y="3899930"/>
              <a:ext cx="6384" cy="57351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09" name="Freeform 107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9782807" y="2648389"/>
              <a:ext cx="20637" cy="57150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0" name="Freeform 108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9959019" y="2681727"/>
              <a:ext cx="15875" cy="57150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1" name="Freeform 10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9408157" y="2911914"/>
              <a:ext cx="4762" cy="58738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2" name="Freeform 11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9222419" y="3473889"/>
              <a:ext cx="14288" cy="58738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3" name="Freeform 111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9239882" y="3408802"/>
              <a:ext cx="15875" cy="57150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4" name="Freeform 11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9128757" y="3257989"/>
              <a:ext cx="1587" cy="6032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5" name="Freeform 11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5980744" y="2384864"/>
              <a:ext cx="9525" cy="5715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6" name="Freeform 11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5966457" y="2153089"/>
              <a:ext cx="3175" cy="57150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7" name="Freeform 11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447594" y="3931089"/>
              <a:ext cx="25400" cy="55563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18" name="Freeform 11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150732" y="3792977"/>
              <a:ext cx="19050" cy="58737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719" name="Group 117"/>
            <p:cNvGrpSpPr>
              <a:grpSpLocks/>
            </p:cNvGrpSpPr>
            <p:nvPr>
              <p:custDataLst>
                <p:tags r:id="rId104"/>
              </p:custDataLst>
            </p:nvPr>
          </p:nvGrpSpPr>
          <p:grpSpPr bwMode="auto">
            <a:xfrm>
              <a:off x="7922257" y="3980302"/>
              <a:ext cx="46037" cy="374650"/>
              <a:chOff x="3950" y="2430"/>
              <a:chExt cx="36" cy="234"/>
            </a:xfrm>
          </p:grpSpPr>
          <p:sp>
            <p:nvSpPr>
              <p:cNvPr id="26019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0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1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2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3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4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5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6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7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8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29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0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1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2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3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4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5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6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0 w 19"/>
                  <a:gd name="T3" fmla="*/ 0 h 1"/>
                  <a:gd name="T4" fmla="*/ 0 w 19"/>
                  <a:gd name="T5" fmla="*/ 0 h 1"/>
                  <a:gd name="T6" fmla="*/ 0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7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8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39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0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0 w 14"/>
                  <a:gd name="T1" fmla="*/ 0 h 24"/>
                  <a:gd name="T2" fmla="*/ 0 w 14"/>
                  <a:gd name="T3" fmla="*/ 0 h 24"/>
                  <a:gd name="T4" fmla="*/ 0 w 14"/>
                  <a:gd name="T5" fmla="*/ 0 h 24"/>
                  <a:gd name="T6" fmla="*/ 0 w 14"/>
                  <a:gd name="T7" fmla="*/ 0 h 24"/>
                  <a:gd name="T8" fmla="*/ 0 w 14"/>
                  <a:gd name="T9" fmla="*/ 0 h 24"/>
                  <a:gd name="T10" fmla="*/ 0 w 14"/>
                  <a:gd name="T11" fmla="*/ 0 h 24"/>
                  <a:gd name="T12" fmla="*/ 0 w 14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1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2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3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0 h 19"/>
                  <a:gd name="T4" fmla="*/ 0 w 7"/>
                  <a:gd name="T5" fmla="*/ 0 h 19"/>
                  <a:gd name="T6" fmla="*/ 0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4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5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0 h 18"/>
                  <a:gd name="T6" fmla="*/ 0 w 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6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7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8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49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720" name="Group 149"/>
            <p:cNvGrpSpPr>
              <a:grpSpLocks/>
            </p:cNvGrpSpPr>
            <p:nvPr>
              <p:custDataLst>
                <p:tags r:id="rId105"/>
              </p:custDataLst>
            </p:nvPr>
          </p:nvGrpSpPr>
          <p:grpSpPr bwMode="auto">
            <a:xfrm>
              <a:off x="9987594" y="4480364"/>
              <a:ext cx="185738" cy="214313"/>
              <a:chOff x="5486" y="2743"/>
              <a:chExt cx="137" cy="132"/>
            </a:xfrm>
          </p:grpSpPr>
          <p:sp>
            <p:nvSpPr>
              <p:cNvPr id="26010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w 40"/>
                  <a:gd name="T11" fmla="*/ 0 h 87"/>
                  <a:gd name="T12" fmla="*/ 0 w 40"/>
                  <a:gd name="T13" fmla="*/ 0 h 87"/>
                  <a:gd name="T14" fmla="*/ 0 w 40"/>
                  <a:gd name="T15" fmla="*/ 0 h 87"/>
                  <a:gd name="T16" fmla="*/ 0 w 40"/>
                  <a:gd name="T17" fmla="*/ 0 h 87"/>
                  <a:gd name="T18" fmla="*/ 0 w 40"/>
                  <a:gd name="T19" fmla="*/ 0 h 87"/>
                  <a:gd name="T20" fmla="*/ 0 w 40"/>
                  <a:gd name="T21" fmla="*/ 0 h 87"/>
                  <a:gd name="T22" fmla="*/ 0 w 40"/>
                  <a:gd name="T23" fmla="*/ 0 h 87"/>
                  <a:gd name="T24" fmla="*/ 0 w 40"/>
                  <a:gd name="T25" fmla="*/ 0 h 87"/>
                  <a:gd name="T26" fmla="*/ 0 w 40"/>
                  <a:gd name="T27" fmla="*/ 0 h 87"/>
                  <a:gd name="T28" fmla="*/ 0 w 40"/>
                  <a:gd name="T29" fmla="*/ 0 h 87"/>
                  <a:gd name="T30" fmla="*/ 0 w 40"/>
                  <a:gd name="T31" fmla="*/ 0 h 87"/>
                  <a:gd name="T32" fmla="*/ 0 w 40"/>
                  <a:gd name="T33" fmla="*/ 0 h 87"/>
                  <a:gd name="T34" fmla="*/ 0 w 40"/>
                  <a:gd name="T35" fmla="*/ 0 h 87"/>
                  <a:gd name="T36" fmla="*/ 0 w 40"/>
                  <a:gd name="T37" fmla="*/ 0 h 87"/>
                  <a:gd name="T38" fmla="*/ 0 w 40"/>
                  <a:gd name="T39" fmla="*/ 0 h 87"/>
                  <a:gd name="T40" fmla="*/ 0 w 40"/>
                  <a:gd name="T41" fmla="*/ 0 h 87"/>
                  <a:gd name="T42" fmla="*/ 0 w 40"/>
                  <a:gd name="T43" fmla="*/ 0 h 87"/>
                  <a:gd name="T44" fmla="*/ 0 w 40"/>
                  <a:gd name="T45" fmla="*/ 0 h 87"/>
                  <a:gd name="T46" fmla="*/ 0 w 40"/>
                  <a:gd name="T47" fmla="*/ 0 h 87"/>
                  <a:gd name="T48" fmla="*/ 0 w 40"/>
                  <a:gd name="T49" fmla="*/ 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1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0 h 37"/>
                  <a:gd name="T2" fmla="*/ 0 w 61"/>
                  <a:gd name="T3" fmla="*/ 0 h 37"/>
                  <a:gd name="T4" fmla="*/ 0 w 61"/>
                  <a:gd name="T5" fmla="*/ 0 h 37"/>
                  <a:gd name="T6" fmla="*/ 0 w 61"/>
                  <a:gd name="T7" fmla="*/ 0 h 37"/>
                  <a:gd name="T8" fmla="*/ 0 w 61"/>
                  <a:gd name="T9" fmla="*/ 0 h 37"/>
                  <a:gd name="T10" fmla="*/ 0 w 61"/>
                  <a:gd name="T11" fmla="*/ 0 h 37"/>
                  <a:gd name="T12" fmla="*/ 0 w 61"/>
                  <a:gd name="T13" fmla="*/ 0 h 37"/>
                  <a:gd name="T14" fmla="*/ 0 w 61"/>
                  <a:gd name="T15" fmla="*/ 0 h 37"/>
                  <a:gd name="T16" fmla="*/ 0 w 61"/>
                  <a:gd name="T17" fmla="*/ 0 h 37"/>
                  <a:gd name="T18" fmla="*/ 0 w 61"/>
                  <a:gd name="T19" fmla="*/ 0 h 37"/>
                  <a:gd name="T20" fmla="*/ 0 w 61"/>
                  <a:gd name="T21" fmla="*/ 0 h 37"/>
                  <a:gd name="T22" fmla="*/ 0 w 61"/>
                  <a:gd name="T23" fmla="*/ 0 h 37"/>
                  <a:gd name="T24" fmla="*/ 0 w 61"/>
                  <a:gd name="T25" fmla="*/ 0 h 37"/>
                  <a:gd name="T26" fmla="*/ 0 w 61"/>
                  <a:gd name="T27" fmla="*/ 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2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0 w 40"/>
                  <a:gd name="T1" fmla="*/ 0 h 30"/>
                  <a:gd name="T2" fmla="*/ 0 w 40"/>
                  <a:gd name="T3" fmla="*/ 0 h 30"/>
                  <a:gd name="T4" fmla="*/ 0 w 40"/>
                  <a:gd name="T5" fmla="*/ 0 h 30"/>
                  <a:gd name="T6" fmla="*/ 0 w 40"/>
                  <a:gd name="T7" fmla="*/ 0 h 30"/>
                  <a:gd name="T8" fmla="*/ 0 w 40"/>
                  <a:gd name="T9" fmla="*/ 0 h 30"/>
                  <a:gd name="T10" fmla="*/ 0 w 40"/>
                  <a:gd name="T11" fmla="*/ 0 h 30"/>
                  <a:gd name="T12" fmla="*/ 0 w 40"/>
                  <a:gd name="T13" fmla="*/ 0 h 30"/>
                  <a:gd name="T14" fmla="*/ 0 w 40"/>
                  <a:gd name="T15" fmla="*/ 0 h 30"/>
                  <a:gd name="T16" fmla="*/ 0 w 40"/>
                  <a:gd name="T17" fmla="*/ 0 h 30"/>
                  <a:gd name="T18" fmla="*/ 0 w 40"/>
                  <a:gd name="T19" fmla="*/ 0 h 30"/>
                  <a:gd name="T20" fmla="*/ 0 w 40"/>
                  <a:gd name="T21" fmla="*/ 0 h 30"/>
                  <a:gd name="T22" fmla="*/ 0 w 40"/>
                  <a:gd name="T23" fmla="*/ 0 h 30"/>
                  <a:gd name="T24" fmla="*/ 0 w 40"/>
                  <a:gd name="T25" fmla="*/ 0 h 30"/>
                  <a:gd name="T26" fmla="*/ 0 w 40"/>
                  <a:gd name="T27" fmla="*/ 0 h 30"/>
                  <a:gd name="T28" fmla="*/ 0 w 40"/>
                  <a:gd name="T29" fmla="*/ 0 h 30"/>
                  <a:gd name="T30" fmla="*/ 0 w 40"/>
                  <a:gd name="T31" fmla="*/ 0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3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0 w 74"/>
                  <a:gd name="T1" fmla="*/ 0 h 80"/>
                  <a:gd name="T2" fmla="*/ 0 w 74"/>
                  <a:gd name="T3" fmla="*/ 0 h 80"/>
                  <a:gd name="T4" fmla="*/ 0 w 74"/>
                  <a:gd name="T5" fmla="*/ 0 h 80"/>
                  <a:gd name="T6" fmla="*/ 0 w 74"/>
                  <a:gd name="T7" fmla="*/ 0 h 80"/>
                  <a:gd name="T8" fmla="*/ 0 w 74"/>
                  <a:gd name="T9" fmla="*/ 0 h 80"/>
                  <a:gd name="T10" fmla="*/ 0 w 74"/>
                  <a:gd name="T11" fmla="*/ 0 h 80"/>
                  <a:gd name="T12" fmla="*/ 0 w 74"/>
                  <a:gd name="T13" fmla="*/ 0 h 80"/>
                  <a:gd name="T14" fmla="*/ 0 w 74"/>
                  <a:gd name="T15" fmla="*/ 0 h 80"/>
                  <a:gd name="T16" fmla="*/ 0 w 74"/>
                  <a:gd name="T17" fmla="*/ 0 h 80"/>
                  <a:gd name="T18" fmla="*/ 0 w 74"/>
                  <a:gd name="T19" fmla="*/ 0 h 80"/>
                  <a:gd name="T20" fmla="*/ 0 w 74"/>
                  <a:gd name="T21" fmla="*/ 0 h 80"/>
                  <a:gd name="T22" fmla="*/ 0 w 74"/>
                  <a:gd name="T23" fmla="*/ 0 h 80"/>
                  <a:gd name="T24" fmla="*/ 0 w 74"/>
                  <a:gd name="T25" fmla="*/ 0 h 80"/>
                  <a:gd name="T26" fmla="*/ 0 w 74"/>
                  <a:gd name="T27" fmla="*/ 0 h 80"/>
                  <a:gd name="T28" fmla="*/ 0 w 74"/>
                  <a:gd name="T29" fmla="*/ 0 h 80"/>
                  <a:gd name="T30" fmla="*/ 0 w 74"/>
                  <a:gd name="T31" fmla="*/ 0 h 80"/>
                  <a:gd name="T32" fmla="*/ 0 w 74"/>
                  <a:gd name="T33" fmla="*/ 0 h 80"/>
                  <a:gd name="T34" fmla="*/ 0 w 74"/>
                  <a:gd name="T35" fmla="*/ 0 h 80"/>
                  <a:gd name="T36" fmla="*/ 0 w 74"/>
                  <a:gd name="T37" fmla="*/ 0 h 80"/>
                  <a:gd name="T38" fmla="*/ 0 w 74"/>
                  <a:gd name="T39" fmla="*/ 0 h 80"/>
                  <a:gd name="T40" fmla="*/ 0 w 74"/>
                  <a:gd name="T41" fmla="*/ 0 h 80"/>
                  <a:gd name="T42" fmla="*/ 0 w 74"/>
                  <a:gd name="T43" fmla="*/ 0 h 80"/>
                  <a:gd name="T44" fmla="*/ 0 w 74"/>
                  <a:gd name="T45" fmla="*/ 0 h 80"/>
                  <a:gd name="T46" fmla="*/ 0 w 74"/>
                  <a:gd name="T47" fmla="*/ 0 h 80"/>
                  <a:gd name="T48" fmla="*/ 0 w 74"/>
                  <a:gd name="T49" fmla="*/ 0 h 80"/>
                  <a:gd name="T50" fmla="*/ 0 w 74"/>
                  <a:gd name="T51" fmla="*/ 0 h 80"/>
                  <a:gd name="T52" fmla="*/ 0 w 74"/>
                  <a:gd name="T53" fmla="*/ 0 h 80"/>
                  <a:gd name="T54" fmla="*/ 0 w 74"/>
                  <a:gd name="T55" fmla="*/ 0 h 80"/>
                  <a:gd name="T56" fmla="*/ 0 w 74"/>
                  <a:gd name="T57" fmla="*/ 0 h 80"/>
                  <a:gd name="T58" fmla="*/ 0 w 74"/>
                  <a:gd name="T59" fmla="*/ 0 h 80"/>
                  <a:gd name="T60" fmla="*/ 0 w 74"/>
                  <a:gd name="T61" fmla="*/ 0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4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0 w 86"/>
                  <a:gd name="T1" fmla="*/ 0 h 80"/>
                  <a:gd name="T2" fmla="*/ 0 w 86"/>
                  <a:gd name="T3" fmla="*/ 0 h 80"/>
                  <a:gd name="T4" fmla="*/ 0 w 86"/>
                  <a:gd name="T5" fmla="*/ 0 h 80"/>
                  <a:gd name="T6" fmla="*/ 0 w 86"/>
                  <a:gd name="T7" fmla="*/ 0 h 80"/>
                  <a:gd name="T8" fmla="*/ 0 w 86"/>
                  <a:gd name="T9" fmla="*/ 0 h 80"/>
                  <a:gd name="T10" fmla="*/ 0 w 86"/>
                  <a:gd name="T11" fmla="*/ 0 h 80"/>
                  <a:gd name="T12" fmla="*/ 0 w 86"/>
                  <a:gd name="T13" fmla="*/ 0 h 80"/>
                  <a:gd name="T14" fmla="*/ 0 w 86"/>
                  <a:gd name="T15" fmla="*/ 0 h 80"/>
                  <a:gd name="T16" fmla="*/ 0 w 86"/>
                  <a:gd name="T17" fmla="*/ 0 h 80"/>
                  <a:gd name="T18" fmla="*/ 0 w 86"/>
                  <a:gd name="T19" fmla="*/ 0 h 80"/>
                  <a:gd name="T20" fmla="*/ 0 w 86"/>
                  <a:gd name="T21" fmla="*/ 0 h 80"/>
                  <a:gd name="T22" fmla="*/ 0 w 86"/>
                  <a:gd name="T23" fmla="*/ 0 h 80"/>
                  <a:gd name="T24" fmla="*/ 0 w 86"/>
                  <a:gd name="T25" fmla="*/ 0 h 80"/>
                  <a:gd name="T26" fmla="*/ 0 w 86"/>
                  <a:gd name="T27" fmla="*/ 0 h 80"/>
                  <a:gd name="T28" fmla="*/ 0 w 86"/>
                  <a:gd name="T29" fmla="*/ 0 h 80"/>
                  <a:gd name="T30" fmla="*/ 0 w 86"/>
                  <a:gd name="T31" fmla="*/ 0 h 80"/>
                  <a:gd name="T32" fmla="*/ 0 w 86"/>
                  <a:gd name="T33" fmla="*/ 0 h 80"/>
                  <a:gd name="T34" fmla="*/ 0 w 86"/>
                  <a:gd name="T35" fmla="*/ 0 h 80"/>
                  <a:gd name="T36" fmla="*/ 0 w 86"/>
                  <a:gd name="T37" fmla="*/ 0 h 80"/>
                  <a:gd name="T38" fmla="*/ 0 w 86"/>
                  <a:gd name="T39" fmla="*/ 0 h 80"/>
                  <a:gd name="T40" fmla="*/ 0 w 86"/>
                  <a:gd name="T41" fmla="*/ 0 h 80"/>
                  <a:gd name="T42" fmla="*/ 0 w 86"/>
                  <a:gd name="T43" fmla="*/ 0 h 80"/>
                  <a:gd name="T44" fmla="*/ 0 w 86"/>
                  <a:gd name="T45" fmla="*/ 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5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0 h 31"/>
                  <a:gd name="T2" fmla="*/ 0 w 74"/>
                  <a:gd name="T3" fmla="*/ 0 h 31"/>
                  <a:gd name="T4" fmla="*/ 0 w 74"/>
                  <a:gd name="T5" fmla="*/ 0 h 31"/>
                  <a:gd name="T6" fmla="*/ 0 w 74"/>
                  <a:gd name="T7" fmla="*/ 0 h 31"/>
                  <a:gd name="T8" fmla="*/ 0 w 74"/>
                  <a:gd name="T9" fmla="*/ 0 h 31"/>
                  <a:gd name="T10" fmla="*/ 0 w 74"/>
                  <a:gd name="T11" fmla="*/ 0 h 31"/>
                  <a:gd name="T12" fmla="*/ 0 w 74"/>
                  <a:gd name="T13" fmla="*/ 0 h 31"/>
                  <a:gd name="T14" fmla="*/ 0 w 74"/>
                  <a:gd name="T15" fmla="*/ 0 h 31"/>
                  <a:gd name="T16" fmla="*/ 0 w 74"/>
                  <a:gd name="T17" fmla="*/ 0 h 31"/>
                  <a:gd name="T18" fmla="*/ 0 w 74"/>
                  <a:gd name="T19" fmla="*/ 0 h 31"/>
                  <a:gd name="T20" fmla="*/ 0 w 74"/>
                  <a:gd name="T21" fmla="*/ 0 h 31"/>
                  <a:gd name="T22" fmla="*/ 0 w 74"/>
                  <a:gd name="T23" fmla="*/ 0 h 31"/>
                  <a:gd name="T24" fmla="*/ 0 w 74"/>
                  <a:gd name="T25" fmla="*/ 0 h 31"/>
                  <a:gd name="T26" fmla="*/ 0 w 74"/>
                  <a:gd name="T27" fmla="*/ 0 h 31"/>
                  <a:gd name="T28" fmla="*/ 0 w 74"/>
                  <a:gd name="T29" fmla="*/ 0 h 31"/>
                  <a:gd name="T30" fmla="*/ 0 w 74"/>
                  <a:gd name="T31" fmla="*/ 0 h 31"/>
                  <a:gd name="T32" fmla="*/ 0 w 74"/>
                  <a:gd name="T33" fmla="*/ 0 h 31"/>
                  <a:gd name="T34" fmla="*/ 0 w 74"/>
                  <a:gd name="T35" fmla="*/ 0 h 31"/>
                  <a:gd name="T36" fmla="*/ 0 w 74"/>
                  <a:gd name="T37" fmla="*/ 0 h 31"/>
                  <a:gd name="T38" fmla="*/ 0 w 74"/>
                  <a:gd name="T39" fmla="*/ 0 h 31"/>
                  <a:gd name="T40" fmla="*/ 0 w 74"/>
                  <a:gd name="T41" fmla="*/ 0 h 31"/>
                  <a:gd name="T42" fmla="*/ 0 w 74"/>
                  <a:gd name="T43" fmla="*/ 0 h 31"/>
                  <a:gd name="T44" fmla="*/ 0 w 74"/>
                  <a:gd name="T45" fmla="*/ 0 h 31"/>
                  <a:gd name="T46" fmla="*/ 0 w 74"/>
                  <a:gd name="T47" fmla="*/ 0 h 31"/>
                  <a:gd name="T48" fmla="*/ 0 w 74"/>
                  <a:gd name="T49" fmla="*/ 0 h 31"/>
                  <a:gd name="T50" fmla="*/ 0 w 74"/>
                  <a:gd name="T51" fmla="*/ 0 h 31"/>
                  <a:gd name="T52" fmla="*/ 0 w 74"/>
                  <a:gd name="T53" fmla="*/ 0 h 31"/>
                  <a:gd name="T54" fmla="*/ 0 w 74"/>
                  <a:gd name="T55" fmla="*/ 0 h 31"/>
                  <a:gd name="T56" fmla="*/ 0 w 74"/>
                  <a:gd name="T57" fmla="*/ 0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6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0 w 20"/>
                  <a:gd name="T1" fmla="*/ 0 h 1"/>
                  <a:gd name="T2" fmla="*/ 0 w 20"/>
                  <a:gd name="T3" fmla="*/ 0 h 1"/>
                  <a:gd name="T4" fmla="*/ 0 w 20"/>
                  <a:gd name="T5" fmla="*/ 0 h 1"/>
                  <a:gd name="T6" fmla="*/ 0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7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0 w 100"/>
                  <a:gd name="T1" fmla="*/ 0 h 65"/>
                  <a:gd name="T2" fmla="*/ 0 w 100"/>
                  <a:gd name="T3" fmla="*/ 0 h 65"/>
                  <a:gd name="T4" fmla="*/ 0 w 100"/>
                  <a:gd name="T5" fmla="*/ 0 h 65"/>
                  <a:gd name="T6" fmla="*/ 0 w 100"/>
                  <a:gd name="T7" fmla="*/ 0 h 65"/>
                  <a:gd name="T8" fmla="*/ 0 w 100"/>
                  <a:gd name="T9" fmla="*/ 0 h 65"/>
                  <a:gd name="T10" fmla="*/ 0 w 100"/>
                  <a:gd name="T11" fmla="*/ 0 h 65"/>
                  <a:gd name="T12" fmla="*/ 0 w 100"/>
                  <a:gd name="T13" fmla="*/ 0 h 65"/>
                  <a:gd name="T14" fmla="*/ 0 w 100"/>
                  <a:gd name="T15" fmla="*/ 0 h 65"/>
                  <a:gd name="T16" fmla="*/ 0 w 100"/>
                  <a:gd name="T17" fmla="*/ 0 h 65"/>
                  <a:gd name="T18" fmla="*/ 0 w 100"/>
                  <a:gd name="T19" fmla="*/ 0 h 65"/>
                  <a:gd name="T20" fmla="*/ 0 w 100"/>
                  <a:gd name="T21" fmla="*/ 0 h 65"/>
                  <a:gd name="T22" fmla="*/ 0 w 100"/>
                  <a:gd name="T23" fmla="*/ 0 h 65"/>
                  <a:gd name="T24" fmla="*/ 0 w 100"/>
                  <a:gd name="T25" fmla="*/ 0 h 65"/>
                  <a:gd name="T26" fmla="*/ 0 w 100"/>
                  <a:gd name="T27" fmla="*/ 0 h 65"/>
                  <a:gd name="T28" fmla="*/ 0 w 100"/>
                  <a:gd name="T29" fmla="*/ 0 h 65"/>
                  <a:gd name="T30" fmla="*/ 0 w 100"/>
                  <a:gd name="T31" fmla="*/ 0 h 65"/>
                  <a:gd name="T32" fmla="*/ 0 w 100"/>
                  <a:gd name="T33" fmla="*/ 0 h 65"/>
                  <a:gd name="T34" fmla="*/ 0 w 100"/>
                  <a:gd name="T35" fmla="*/ 0 h 65"/>
                  <a:gd name="T36" fmla="*/ 0 w 100"/>
                  <a:gd name="T37" fmla="*/ 0 h 65"/>
                  <a:gd name="T38" fmla="*/ 0 w 100"/>
                  <a:gd name="T39" fmla="*/ 0 h 65"/>
                  <a:gd name="T40" fmla="*/ 0 w 100"/>
                  <a:gd name="T41" fmla="*/ 0 h 65"/>
                  <a:gd name="T42" fmla="*/ 0 w 100"/>
                  <a:gd name="T43" fmla="*/ 0 h 65"/>
                  <a:gd name="T44" fmla="*/ 0 w 100"/>
                  <a:gd name="T45" fmla="*/ 0 h 65"/>
                  <a:gd name="T46" fmla="*/ 0 w 100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18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0 w 79"/>
                  <a:gd name="T1" fmla="*/ 0 h 104"/>
                  <a:gd name="T2" fmla="*/ 0 w 79"/>
                  <a:gd name="T3" fmla="*/ 0 h 104"/>
                  <a:gd name="T4" fmla="*/ 0 w 79"/>
                  <a:gd name="T5" fmla="*/ 0 h 104"/>
                  <a:gd name="T6" fmla="*/ 0 w 79"/>
                  <a:gd name="T7" fmla="*/ 0 h 104"/>
                  <a:gd name="T8" fmla="*/ 0 w 79"/>
                  <a:gd name="T9" fmla="*/ 0 h 104"/>
                  <a:gd name="T10" fmla="*/ 0 w 79"/>
                  <a:gd name="T11" fmla="*/ 0 h 104"/>
                  <a:gd name="T12" fmla="*/ 0 w 79"/>
                  <a:gd name="T13" fmla="*/ 0 h 104"/>
                  <a:gd name="T14" fmla="*/ 0 w 79"/>
                  <a:gd name="T15" fmla="*/ 0 h 104"/>
                  <a:gd name="T16" fmla="*/ 0 w 79"/>
                  <a:gd name="T17" fmla="*/ 0 h 104"/>
                  <a:gd name="T18" fmla="*/ 0 w 79"/>
                  <a:gd name="T19" fmla="*/ 0 h 104"/>
                  <a:gd name="T20" fmla="*/ 0 w 79"/>
                  <a:gd name="T21" fmla="*/ 0 h 104"/>
                  <a:gd name="T22" fmla="*/ 0 w 79"/>
                  <a:gd name="T23" fmla="*/ 0 h 104"/>
                  <a:gd name="T24" fmla="*/ 0 w 79"/>
                  <a:gd name="T25" fmla="*/ 0 h 104"/>
                  <a:gd name="T26" fmla="*/ 0 w 79"/>
                  <a:gd name="T27" fmla="*/ 0 h 104"/>
                  <a:gd name="T28" fmla="*/ 0 w 79"/>
                  <a:gd name="T29" fmla="*/ 0 h 104"/>
                  <a:gd name="T30" fmla="*/ 0 w 79"/>
                  <a:gd name="T31" fmla="*/ 0 h 104"/>
                  <a:gd name="T32" fmla="*/ 0 w 79"/>
                  <a:gd name="T33" fmla="*/ 0 h 104"/>
                  <a:gd name="T34" fmla="*/ 0 w 79"/>
                  <a:gd name="T35" fmla="*/ 0 h 104"/>
                  <a:gd name="T36" fmla="*/ 0 w 79"/>
                  <a:gd name="T37" fmla="*/ 0 h 104"/>
                  <a:gd name="T38" fmla="*/ 0 w 79"/>
                  <a:gd name="T39" fmla="*/ 0 h 104"/>
                  <a:gd name="T40" fmla="*/ 0 w 79"/>
                  <a:gd name="T41" fmla="*/ 0 h 104"/>
                  <a:gd name="T42" fmla="*/ 0 w 79"/>
                  <a:gd name="T43" fmla="*/ 0 h 104"/>
                  <a:gd name="T44" fmla="*/ 0 w 79"/>
                  <a:gd name="T45" fmla="*/ 0 h 104"/>
                  <a:gd name="T46" fmla="*/ 0 w 79"/>
                  <a:gd name="T47" fmla="*/ 0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721" name="Freeform 159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6333169" y="4218427"/>
              <a:ext cx="11113" cy="55562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22" name="Freeform 16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6256969" y="4358127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2" name="Freeform 16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8054864" y="2685436"/>
              <a:ext cx="729347" cy="330612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183" name="Freeform 16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4382597" y="4652242"/>
              <a:ext cx="328764" cy="414952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184" name="Freeform 16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4596453" y="4082104"/>
              <a:ext cx="119695" cy="21591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grpSp>
          <p:nvGrpSpPr>
            <p:cNvPr id="1185" name="Group 164"/>
            <p:cNvGrpSpPr>
              <a:grpSpLocks/>
            </p:cNvGrpSpPr>
            <p:nvPr>
              <p:custDataLst>
                <p:tags r:id="rId111"/>
              </p:custDataLst>
            </p:nvPr>
          </p:nvGrpSpPr>
          <p:grpSpPr bwMode="auto">
            <a:xfrm>
              <a:off x="4310694" y="3916802"/>
              <a:ext cx="323850" cy="401637"/>
              <a:chOff x="1486" y="2412"/>
              <a:chExt cx="244" cy="256"/>
            </a:xfrm>
            <a:solidFill>
              <a:srgbClr val="19194D"/>
            </a:solidFill>
          </p:grpSpPr>
          <p:sp>
            <p:nvSpPr>
              <p:cNvPr id="1549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50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51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52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727" name="Freeform 169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9331957" y="5456677"/>
              <a:ext cx="31750" cy="11112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28" name="Freeform 170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9447844" y="5590027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29" name="Line 171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 flipV="1">
              <a:off x="9538332" y="5588439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730" name="Freeform 172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9538332" y="5588439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1" name="Freeform 173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9836782" y="5058214"/>
              <a:ext cx="22225" cy="28575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2" name="Freeform 174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9843132" y="4985189"/>
              <a:ext cx="26987" cy="39688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3" name="Freeform 175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9819319" y="4961377"/>
              <a:ext cx="17463" cy="30162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4" name="Freeform 176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9738357" y="4839139"/>
              <a:ext cx="68262" cy="138113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5" name="Line 177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 flipH="1" flipV="1">
              <a:off x="9732007" y="4805802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736" name="Freeform 178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9732007" y="4789927"/>
              <a:ext cx="6350" cy="15875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7" name="Line 179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V="1">
              <a:off x="9738357" y="4777227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738" name="Freeform 180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9692319" y="4710552"/>
              <a:ext cx="46038" cy="66675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39" name="Freeform 18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9706607" y="4653402"/>
              <a:ext cx="1587" cy="50800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0" name="Freeform 18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9712957" y="4647052"/>
              <a:ext cx="7937" cy="36512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0" name="Freeform 18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9729009" y="4628627"/>
              <a:ext cx="1595" cy="21928"/>
            </a:xfrm>
            <a:custGeom>
              <a:avLst/>
              <a:gdLst>
                <a:gd name="T0" fmla="*/ 0 h 43"/>
                <a:gd name="T1" fmla="*/ 13 h 43"/>
                <a:gd name="T2" fmla="*/ 26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42" name="Line 184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9728832" y="4647052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202" name="Freeform 18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9713050" y="4632000"/>
              <a:ext cx="1595" cy="15181"/>
            </a:xfrm>
            <a:custGeom>
              <a:avLst/>
              <a:gdLst>
                <a:gd name="T0" fmla="*/ 31 h 31"/>
                <a:gd name="T1" fmla="*/ 22 h 31"/>
                <a:gd name="T2" fmla="*/ 15 h 31"/>
                <a:gd name="T3" fmla="*/ 8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44" name="Freeform 186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9433557" y="5620189"/>
              <a:ext cx="96837" cy="87313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FFFF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5" name="Freeform 187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9571669" y="4839139"/>
              <a:ext cx="3175" cy="17463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6" name="Freeform 188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9504994" y="4761352"/>
              <a:ext cx="15875" cy="15875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7" name="Freeform 189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9520869" y="4674039"/>
              <a:ext cx="3175" cy="9525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8" name="Freeform 190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9360532" y="4677214"/>
              <a:ext cx="36512" cy="22225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49" name="Freeform 191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9605007" y="5140764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50" name="Freeform 192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8841419" y="4647052"/>
              <a:ext cx="1019175" cy="908050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FFFF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10" name="Freeform 193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327677" y="3312925"/>
              <a:ext cx="668701" cy="58194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11" name="Freeform 194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4602837" y="4954178"/>
              <a:ext cx="210665" cy="264828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12" name="Freeform 195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4772007" y="4158010"/>
              <a:ext cx="73413" cy="109642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54" name="Freeform 196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4286882" y="3716777"/>
              <a:ext cx="69850" cy="58737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55" name="Freeform 204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432932" y="5672577"/>
              <a:ext cx="25400" cy="60325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56" name="Freeform 20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463094" y="5767827"/>
              <a:ext cx="17463" cy="53975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57" name="Freeform 20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4467857" y="5790052"/>
              <a:ext cx="7937" cy="58737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17" name="Freeform 215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4186295" y="3751492"/>
              <a:ext cx="52667" cy="590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18" name="Freeform 216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4044257" y="3613175"/>
              <a:ext cx="250563" cy="109641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19" name="Freeform 217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349081" y="3716069"/>
              <a:ext cx="89373" cy="70845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20" name="Freeform 218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916581" y="3776794"/>
              <a:ext cx="33514" cy="84340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21" name="Freeform 219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838379" y="3776794"/>
              <a:ext cx="92565" cy="146752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22" name="Freeform 220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884662" y="3888122"/>
              <a:ext cx="71817" cy="57351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23" name="Freeform 221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916581" y="3849326"/>
              <a:ext cx="143635" cy="87713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24" name="Freeform 222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934136" y="3879689"/>
              <a:ext cx="126080" cy="123136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66" name="Freeform 223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985257" y="3993002"/>
              <a:ext cx="84137" cy="100012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67" name="Freeform 224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066219" y="4046977"/>
              <a:ext cx="142875" cy="79375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27" name="Freeform 225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746472" y="5301658"/>
              <a:ext cx="134059" cy="15518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69" name="Freeform 226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6293482" y="1918139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0" name="Freeform 227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6220457" y="2148327"/>
              <a:ext cx="449262" cy="361950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1" name="Freeform 228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6560182" y="2989702"/>
              <a:ext cx="49212" cy="90487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2" name="Freeform 229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6268082" y="2829364"/>
              <a:ext cx="84137" cy="58738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3" name="Freeform 230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6206169" y="2648389"/>
              <a:ext cx="84138" cy="7302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4" name="Freeform 231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6187119" y="2711889"/>
              <a:ext cx="84138" cy="57150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5" name="Freeform 232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6947532" y="3265927"/>
              <a:ext cx="33337" cy="131762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6" name="Freeform 233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6896732" y="3318314"/>
              <a:ext cx="69850" cy="130175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36" name="Freeform 234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5898744" y="2572420"/>
              <a:ext cx="95757" cy="145065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78" name="Freeform 235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710869" y="3483414"/>
              <a:ext cx="306388" cy="390525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79" name="Freeform 236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826757" y="3543739"/>
              <a:ext cx="414337" cy="468313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80" name="Freeform 237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925182" y="3150039"/>
              <a:ext cx="493712" cy="579438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81" name="Freeform 238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6361744" y="3284977"/>
              <a:ext cx="384175" cy="43656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82" name="Freeform 239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6314119" y="3150039"/>
              <a:ext cx="93663" cy="236538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83" name="Freeform 240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5696582" y="3461189"/>
              <a:ext cx="231775" cy="215900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84" name="Freeform 241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5664832" y="2268977"/>
              <a:ext cx="190500" cy="93662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44" name="Freeform 242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6457324" y="2531937"/>
              <a:ext cx="14363" cy="57351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86" name="Freeform 243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6344282" y="2195952"/>
              <a:ext cx="234950" cy="395287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46" name="Freeform 244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6482859" y="2510009"/>
              <a:ext cx="27131" cy="57351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47" name="Freeform 245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927471" y="2671942"/>
              <a:ext cx="27131" cy="57351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789" name="Freeform 246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6879269" y="3200839"/>
              <a:ext cx="50800" cy="57150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0" name="Freeform 247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6487157" y="3993002"/>
              <a:ext cx="325437" cy="244475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1" name="Freeform 248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6423657" y="4161277"/>
              <a:ext cx="500062" cy="552450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2" name="Freeform 249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6360157" y="4261289"/>
              <a:ext cx="55562" cy="55563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3" name="Freeform 250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6342694" y="4261289"/>
              <a:ext cx="152400" cy="201613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4" name="Freeform 251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6876094" y="4666102"/>
              <a:ext cx="260350" cy="520700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5" name="Freeform 252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6610982" y="4905814"/>
              <a:ext cx="238125" cy="287338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6" name="Freeform 253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7184069" y="4707377"/>
              <a:ext cx="196850" cy="434975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7" name="Freeform 254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6860219" y="4405752"/>
              <a:ext cx="36513" cy="66675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8" name="Freeform 25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6849107" y="4366064"/>
              <a:ext cx="55562" cy="60325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799" name="Freeform 256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7158669" y="3065902"/>
              <a:ext cx="503238" cy="473075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0" name="Freeform 257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7182482" y="3723127"/>
              <a:ext cx="247650" cy="228600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60" name="Freeform 258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7378183" y="3498473"/>
              <a:ext cx="119696" cy="119762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02" name="Freeform 259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7065007" y="3150039"/>
              <a:ext cx="222250" cy="263525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3" name="Freeform 260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7565069" y="3110352"/>
              <a:ext cx="331788" cy="2905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4" name="Freeform 261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7596819" y="3159564"/>
              <a:ext cx="365125" cy="423863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5" name="Freeform 262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8387394" y="3427852"/>
              <a:ext cx="220663" cy="585787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6" name="Freeform 263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5710869" y="3937439"/>
              <a:ext cx="80963" cy="58738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7" name="Freeform 264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5795007" y="4019989"/>
              <a:ext cx="74612" cy="100013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8" name="Freeform 265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5837869" y="4070789"/>
              <a:ext cx="104775" cy="131763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09" name="Freeform 266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6052182" y="3989827"/>
              <a:ext cx="104775" cy="201612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0" name="Freeform 267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5704519" y="3905689"/>
              <a:ext cx="87313" cy="58738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1" name="Freeform 268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6129969" y="3983477"/>
              <a:ext cx="42863" cy="155575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2" name="Freeform 269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6155369" y="3945377"/>
              <a:ext cx="76200" cy="188912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3" name="Freeform 270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6884032" y="5150289"/>
              <a:ext cx="25400" cy="60325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4" name="Freeform 271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779257" y="5247127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5" name="Freeform 272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8996994" y="2961127"/>
              <a:ext cx="120650" cy="171450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6" name="Freeform 273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8068307" y="3375464"/>
              <a:ext cx="206375" cy="123825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7" name="Freeform 274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8284207" y="3431027"/>
              <a:ext cx="73025" cy="65087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8" name="Freeform 275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8274682" y="3502464"/>
              <a:ext cx="133350" cy="166688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19" name="Freeform 276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8592182" y="3618352"/>
              <a:ext cx="201612" cy="269875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79" name="Freeform 277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8674090" y="3869568"/>
              <a:ext cx="134059" cy="129883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21" name="Freeform 27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9076369" y="3105589"/>
              <a:ext cx="85725" cy="130175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22" name="Freeform 27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9644694" y="4402577"/>
              <a:ext cx="231775" cy="254000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23" name="Freeform 28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9836782" y="4386702"/>
              <a:ext cx="106362" cy="128587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24" name="Freeform 28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8112757" y="4019989"/>
              <a:ext cx="63500" cy="119063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84" name="Group 282"/>
            <p:cNvGrpSpPr>
              <a:grpSpLocks/>
            </p:cNvGrpSpPr>
            <p:nvPr>
              <p:custDataLst>
                <p:tags r:id="rId210"/>
              </p:custDataLst>
            </p:nvPr>
          </p:nvGrpSpPr>
          <p:grpSpPr bwMode="auto">
            <a:xfrm>
              <a:off x="9052557" y="3731064"/>
              <a:ext cx="233362" cy="439738"/>
              <a:chOff x="5062" y="2295"/>
              <a:chExt cx="177" cy="279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1525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6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7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8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9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0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1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2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3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4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5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6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7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8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39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0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1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2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3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4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10 w 20"/>
                  <a:gd name="T2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5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6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7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48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1285" name="Freeform 307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9397053" y="4551034"/>
              <a:ext cx="14363" cy="53978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86" name="Freeform 308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9473658" y="4490309"/>
              <a:ext cx="22343" cy="59037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87" name="Freeform 309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9521537" y="4368860"/>
              <a:ext cx="23939" cy="57351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88" name="Freeform 310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9505577" y="4338498"/>
              <a:ext cx="25535" cy="57351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89" name="Freeform 311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9330023" y="4235602"/>
              <a:ext cx="7979" cy="57351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0" name="Freeform 312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9256610" y="4370546"/>
              <a:ext cx="30322" cy="59038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1" name="Freeform 313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9264589" y="4556094"/>
              <a:ext cx="19151" cy="55665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2" name="Freeform 314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9377902" y="4375607"/>
              <a:ext cx="11171" cy="57351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3" name="Freeform 315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9239054" y="4370546"/>
              <a:ext cx="17556" cy="59038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4" name="Freeform 316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9282145" y="4417777"/>
              <a:ext cx="30322" cy="57351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5" name="Freeform 317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9084248" y="4621880"/>
              <a:ext cx="46282" cy="590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6" name="Freeform 318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9183197" y="4658989"/>
              <a:ext cx="14363" cy="590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7" name="Freeform 319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9015622" y="4591517"/>
              <a:ext cx="36707" cy="55664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8" name="Freeform 320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9060308" y="4578023"/>
              <a:ext cx="39899" cy="53978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299" name="Freeform 321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9112975" y="4586456"/>
              <a:ext cx="36706" cy="59038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0" name="Freeform 322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9165641" y="4591517"/>
              <a:ext cx="25535" cy="55664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1" name="Freeform 323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9239054" y="4583083"/>
              <a:ext cx="1596" cy="55665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2" name="Freeform 324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8812937" y="4397535"/>
              <a:ext cx="20747" cy="590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3" name="Freeform 325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8758675" y="4370546"/>
              <a:ext cx="30322" cy="59038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4" name="Freeform 326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8594293" y="4355366"/>
              <a:ext cx="7980" cy="57351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5" name="Line 327" descr="Horizontal dunkel"/>
            <p:cNvSpPr>
              <a:spLocks noChangeShapeType="1"/>
            </p:cNvSpPr>
            <p:nvPr>
              <p:custDataLst>
                <p:tags r:id="rId231"/>
              </p:custDataLst>
            </p:nvPr>
          </p:nvSpPr>
          <p:spPr bwMode="auto">
            <a:xfrm>
              <a:off x="8619828" y="4390788"/>
              <a:ext cx="4788" cy="674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6" name="Freeform 328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8616636" y="4390788"/>
              <a:ext cx="7980" cy="57351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7" name="Freeform 329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8517687" y="4235602"/>
              <a:ext cx="22343" cy="57351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8" name="Freeform 330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9045945" y="4599951"/>
              <a:ext cx="11171" cy="57351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09" name="Freeform 331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9561435" y="4556094"/>
              <a:ext cx="28727" cy="55665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0" name="Freeform 332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8500132" y="4139456"/>
              <a:ext cx="274502" cy="367722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1" name="Freeform 333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8841664" y="4188372"/>
              <a:ext cx="253755" cy="256393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2" name="Freeform 334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9197559" y="4594891"/>
              <a:ext cx="90969" cy="57351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3" name="Freeform 335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9312467" y="4260905"/>
              <a:ext cx="43091" cy="894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4" name="Freeform 336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9325235" y="4405969"/>
              <a:ext cx="71818" cy="55664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5" name="Freeform 337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9401840" y="4330063"/>
              <a:ext cx="86181" cy="62412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6" name="Freeform 338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9090632" y="4267652"/>
              <a:ext cx="165978" cy="229404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7" name="Freeform 339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8755484" y="4508864"/>
              <a:ext cx="250563" cy="96148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18" name="Freeform 340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9436951" y="4365486"/>
              <a:ext cx="213857" cy="253020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60" name="Freeform 341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7968294" y="3197664"/>
              <a:ext cx="53975" cy="60325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61" name="Freeform 342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6425244" y="2602352"/>
              <a:ext cx="220663" cy="177800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1" name="Freeform 343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6489243" y="2806886"/>
              <a:ext cx="145230" cy="72532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22" name="Freeform 344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6588191" y="2462779"/>
              <a:ext cx="111716" cy="65785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23" name="Freeform 345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6600959" y="2810259"/>
              <a:ext cx="180341" cy="143377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65" name="Freeform 346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601207" y="3848539"/>
              <a:ext cx="14287" cy="55563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5" name="Freeform 347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6706291" y="2801825"/>
              <a:ext cx="86181" cy="79280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26" name="Freeform 348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6623302" y="2685436"/>
              <a:ext cx="381430" cy="247959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68" name="Freeform 349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7134857" y="3027802"/>
              <a:ext cx="47625" cy="63500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69" name="Freeform 350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7677782" y="3042089"/>
              <a:ext cx="207962" cy="12223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0" name="Freeform 351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7726994" y="2970652"/>
              <a:ext cx="225425" cy="125412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1" name="Freeform 352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7333294" y="2986527"/>
              <a:ext cx="342900" cy="227012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1" name="Freeform 353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6543505" y="2874358"/>
              <a:ext cx="106928" cy="148438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32" name="Freeform 354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6589787" y="2982313"/>
              <a:ext cx="68626" cy="59037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74" name="Freeform 355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6674482" y="3605652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5" name="Freeform 356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7158669" y="3945377"/>
              <a:ext cx="244475" cy="431800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6" name="Freeform 357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7166607" y="3932677"/>
              <a:ext cx="38100" cy="58737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7" name="Freeform 358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6964994" y="3843777"/>
              <a:ext cx="363538" cy="376237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78" name="Line 359"/>
            <p:cNvSpPr>
              <a:spLocks noChangeShapeType="1"/>
            </p:cNvSpPr>
            <p:nvPr>
              <p:custDataLst>
                <p:tags r:id="rId263"/>
              </p:custDataLst>
            </p:nvPr>
          </p:nvSpPr>
          <p:spPr bwMode="auto">
            <a:xfrm flipH="1">
              <a:off x="3824919" y="4362889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879" name="Freeform 360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3824919" y="4370827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80" name="Freeform 361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3832857" y="4358127"/>
              <a:ext cx="4762" cy="57150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40" name="Group 362"/>
            <p:cNvGrpSpPr>
              <a:grpSpLocks/>
            </p:cNvGrpSpPr>
            <p:nvPr>
              <p:custDataLst>
                <p:tags r:id="rId266"/>
              </p:custDataLst>
            </p:nvPr>
          </p:nvGrpSpPr>
          <p:grpSpPr bwMode="auto">
            <a:xfrm>
              <a:off x="3824919" y="4293039"/>
              <a:ext cx="417513" cy="201613"/>
              <a:chOff x="912" y="2626"/>
              <a:chExt cx="311" cy="127"/>
            </a:xfrm>
            <a:solidFill>
              <a:srgbClr val="19194D"/>
            </a:solidFill>
          </p:grpSpPr>
          <p:sp>
            <p:nvSpPr>
              <p:cNvPr id="1522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3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24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882" name="Freeform 366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7472994" y="5010589"/>
              <a:ext cx="19050" cy="58738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83" name="Freeform 367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7444419" y="5037577"/>
              <a:ext cx="23813" cy="57150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884" name="Group 368"/>
            <p:cNvGrpSpPr>
              <a:grpSpLocks/>
            </p:cNvGrpSpPr>
            <p:nvPr>
              <p:custDataLst>
                <p:tags r:id="rId269"/>
              </p:custDataLst>
            </p:nvPr>
          </p:nvGrpSpPr>
          <p:grpSpPr bwMode="auto">
            <a:xfrm>
              <a:off x="7285669" y="4529577"/>
              <a:ext cx="168275" cy="103187"/>
              <a:chOff x="3481" y="2773"/>
              <a:chExt cx="125" cy="65"/>
            </a:xfrm>
          </p:grpSpPr>
          <p:sp>
            <p:nvSpPr>
              <p:cNvPr id="25999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0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1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2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3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0 w 20"/>
                  <a:gd name="T1" fmla="*/ 0 h 12"/>
                  <a:gd name="T2" fmla="*/ 0 w 20"/>
                  <a:gd name="T3" fmla="*/ 0 h 12"/>
                  <a:gd name="T4" fmla="*/ 0 w 20"/>
                  <a:gd name="T5" fmla="*/ 0 h 12"/>
                  <a:gd name="T6" fmla="*/ 0 w 20"/>
                  <a:gd name="T7" fmla="*/ 0 h 12"/>
                  <a:gd name="T8" fmla="*/ 0 w 20"/>
                  <a:gd name="T9" fmla="*/ 0 h 12"/>
                  <a:gd name="T10" fmla="*/ 0 w 20"/>
                  <a:gd name="T11" fmla="*/ 0 h 12"/>
                  <a:gd name="T12" fmla="*/ 0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4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5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6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7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8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0 h 18"/>
                  <a:gd name="T2" fmla="*/ 0 w 7"/>
                  <a:gd name="T3" fmla="*/ 0 h 18"/>
                  <a:gd name="T4" fmla="*/ 0 w 7"/>
                  <a:gd name="T5" fmla="*/ 0 h 18"/>
                  <a:gd name="T6" fmla="*/ 0 w 7"/>
                  <a:gd name="T7" fmla="*/ 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009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w 13"/>
                  <a:gd name="T11" fmla="*/ 0 h 18"/>
                  <a:gd name="T12" fmla="*/ 0 w 13"/>
                  <a:gd name="T13" fmla="*/ 0 h 18"/>
                  <a:gd name="T14" fmla="*/ 0 w 13"/>
                  <a:gd name="T15" fmla="*/ 0 h 18"/>
                  <a:gd name="T16" fmla="*/ 0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885" name="Freeform 380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6414132" y="4521639"/>
              <a:ext cx="319087" cy="379413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86" name="Freeform 381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6425244" y="4494652"/>
              <a:ext cx="15875" cy="60325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46" name="Freeform 382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527546" y="5036832"/>
              <a:ext cx="395794" cy="399770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88" name="Freeform 383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6674482" y="3605652"/>
              <a:ext cx="411162" cy="611187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348" name="Group 384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5458457" y="3807264"/>
              <a:ext cx="80962" cy="82550"/>
              <a:chOff x="2352" y="2343"/>
              <a:chExt cx="65" cy="53"/>
            </a:xfrm>
            <a:solidFill>
              <a:srgbClr val="19194D"/>
            </a:solidFill>
          </p:grpSpPr>
          <p:sp>
            <p:nvSpPr>
              <p:cNvPr id="1505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6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7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8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9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10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grpSp>
          <p:nvGrpSpPr>
            <p:cNvPr id="1349" name="Group 391"/>
            <p:cNvGrpSpPr>
              <a:grpSpLocks/>
            </p:cNvGrpSpPr>
            <p:nvPr>
              <p:custDataLst>
                <p:tags r:id="rId275"/>
              </p:custDataLst>
            </p:nvPr>
          </p:nvGrpSpPr>
          <p:grpSpPr bwMode="auto">
            <a:xfrm>
              <a:off x="3304219" y="1867339"/>
              <a:ext cx="1897063" cy="1133475"/>
              <a:chOff x="527" y="1110"/>
              <a:chExt cx="1410" cy="709"/>
            </a:xfrm>
            <a:solidFill>
              <a:srgbClr val="FF0000"/>
            </a:solidFill>
          </p:grpSpPr>
          <p:sp>
            <p:nvSpPr>
              <p:cNvPr id="1463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4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5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6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7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8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9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0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1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2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3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4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5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6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7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8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79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0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1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2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3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4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5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6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7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8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89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0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1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2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3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4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5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6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7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8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99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0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1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2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3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504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891" name="Freeform 434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6874507" y="4212077"/>
              <a:ext cx="127000" cy="158750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92" name="Freeform 435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6980869" y="4362889"/>
              <a:ext cx="6350" cy="57150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93" name="Freeform 436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6471282" y="3599302"/>
              <a:ext cx="249237" cy="500062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3" name="Freeform 437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6147711" y="2982313"/>
              <a:ext cx="15959" cy="57351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9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7157082" y="2994464"/>
              <a:ext cx="123825" cy="109538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89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6623682" y="2567427"/>
              <a:ext cx="209550" cy="150812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6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6481263" y="2899659"/>
              <a:ext cx="81394" cy="86027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89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845682" y="4335902"/>
              <a:ext cx="82550" cy="57150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8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6639262" y="2933395"/>
              <a:ext cx="134059" cy="97834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0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5995032" y="3861239"/>
              <a:ext cx="177800" cy="165100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60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6342416" y="3930293"/>
              <a:ext cx="194705" cy="349167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0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8793794" y="3688202"/>
              <a:ext cx="55563" cy="57150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4148769" y="3951727"/>
              <a:ext cx="298450" cy="523875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0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6401432" y="4220014"/>
              <a:ext cx="187325" cy="274638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64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6433384" y="2862549"/>
              <a:ext cx="126080" cy="114702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65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6383911" y="2720858"/>
              <a:ext cx="167574" cy="77593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66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6347203" y="2577481"/>
              <a:ext cx="30323" cy="59037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0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6318882" y="2581714"/>
              <a:ext cx="25400" cy="58738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68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6288154" y="2528564"/>
              <a:ext cx="52666" cy="77593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69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6720654" y="3333166"/>
              <a:ext cx="272907" cy="306997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1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6315707" y="2967477"/>
              <a:ext cx="17462" cy="57150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5955344" y="2718239"/>
              <a:ext cx="295275" cy="273050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7036432" y="2953189"/>
              <a:ext cx="150812" cy="82550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6585582" y="3013514"/>
              <a:ext cx="147637" cy="173038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6669719" y="3205602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5748969" y="3937439"/>
              <a:ext cx="187325" cy="158750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7793669" y="3200839"/>
              <a:ext cx="692150" cy="87471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915657" y="3996177"/>
              <a:ext cx="158750" cy="206375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19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984044" y="4191439"/>
              <a:ext cx="192088" cy="271463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6966582" y="3277039"/>
              <a:ext cx="101600" cy="130175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7265032" y="3380227"/>
              <a:ext cx="22225" cy="55562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81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6551484" y="2515069"/>
              <a:ext cx="162786" cy="67472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2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6963407" y="3235764"/>
              <a:ext cx="30162" cy="57150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6779257" y="5247127"/>
              <a:ext cx="61912" cy="57150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84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6549889" y="2562299"/>
              <a:ext cx="132463" cy="84340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385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6256235" y="2747847"/>
              <a:ext cx="19151" cy="607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2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6953882" y="4632764"/>
              <a:ext cx="69850" cy="241300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6445882" y="3204014"/>
              <a:ext cx="14287" cy="57150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2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6764969" y="4824852"/>
              <a:ext cx="188913" cy="21748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6677657" y="4601014"/>
              <a:ext cx="293687" cy="300038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6414132" y="4874064"/>
              <a:ext cx="350837" cy="381000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5693407" y="3804089"/>
              <a:ext cx="161925" cy="141288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6866569" y="4366064"/>
              <a:ext cx="269875" cy="334963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9430382" y="2880164"/>
              <a:ext cx="19050" cy="57150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9289094" y="2881752"/>
              <a:ext cx="141288" cy="125412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9258932" y="3235764"/>
              <a:ext cx="52387" cy="57150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9204957" y="3250052"/>
              <a:ext cx="60325" cy="84137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9220832" y="3011927"/>
              <a:ext cx="209550" cy="244475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3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6804657" y="1902264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6947532" y="1884802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6984044" y="1892739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7517444" y="2078477"/>
              <a:ext cx="41275" cy="57150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7426957" y="1937189"/>
              <a:ext cx="15875" cy="58738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7449182" y="1895914"/>
              <a:ext cx="14287" cy="60325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7593644" y="2011802"/>
              <a:ext cx="17463" cy="57150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7647619" y="1895914"/>
              <a:ext cx="93663" cy="60325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7707944" y="1921314"/>
              <a:ext cx="103188" cy="60325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7825419" y="1935602"/>
              <a:ext cx="82550" cy="57150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4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8352469" y="2061014"/>
              <a:ext cx="79375" cy="58738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5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8419144" y="2078477"/>
              <a:ext cx="33338" cy="57150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0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8449062" y="2089996"/>
              <a:ext cx="52666" cy="590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11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8220842" y="2063007"/>
              <a:ext cx="62242" cy="59038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5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8520744" y="2003864"/>
              <a:ext cx="139700" cy="57150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3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8680474" y="2012404"/>
              <a:ext cx="95757" cy="57351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14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8642171" y="2059634"/>
              <a:ext cx="62242" cy="59038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15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8621424" y="2056260"/>
              <a:ext cx="20747" cy="59038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16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8623020" y="2054574"/>
              <a:ext cx="0" cy="16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5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7792082" y="1983227"/>
              <a:ext cx="11112" cy="55562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8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8541627" y="2054574"/>
              <a:ext cx="9576" cy="57351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19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8495344" y="2017464"/>
              <a:ext cx="9576" cy="57351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0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8994875" y="2587602"/>
              <a:ext cx="12768" cy="59037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6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9289094" y="2110227"/>
              <a:ext cx="55563" cy="58737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2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9425780" y="2462779"/>
              <a:ext cx="14363" cy="57351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3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9574202" y="2575794"/>
              <a:ext cx="43091" cy="607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4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9625273" y="2590976"/>
              <a:ext cx="19151" cy="59037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5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9491213" y="2717485"/>
              <a:ext cx="14364" cy="57351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6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9502385" y="2746161"/>
              <a:ext cx="3192" cy="607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7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9489618" y="2828813"/>
              <a:ext cx="9576" cy="55665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8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9467275" y="2864237"/>
              <a:ext cx="0" cy="59037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29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9467275" y="2864237"/>
              <a:ext cx="7979" cy="59037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30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9221499" y="2450971"/>
              <a:ext cx="17555" cy="607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7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6536369" y="2591239"/>
              <a:ext cx="47625" cy="58738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7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6985632" y="2183252"/>
              <a:ext cx="42862" cy="5873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7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7020557" y="1995927"/>
              <a:ext cx="228600" cy="163512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6813219" y="2307594"/>
              <a:ext cx="31919" cy="55664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7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9117644" y="2603939"/>
              <a:ext cx="196850" cy="26828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597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7907969" y="2559489"/>
              <a:ext cx="671513" cy="384175"/>
              <a:chOff x="4115" y="1551"/>
              <a:chExt cx="504" cy="244"/>
            </a:xfrm>
          </p:grpSpPr>
          <p:sp>
            <p:nvSpPr>
              <p:cNvPr id="25997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0 w 240"/>
                  <a:gd name="T1" fmla="*/ 0 h 259"/>
                  <a:gd name="T2" fmla="*/ 0 w 240"/>
                  <a:gd name="T3" fmla="*/ 0 h 259"/>
                  <a:gd name="T4" fmla="*/ 0 w 240"/>
                  <a:gd name="T5" fmla="*/ 0 h 259"/>
                  <a:gd name="T6" fmla="*/ 0 w 240"/>
                  <a:gd name="T7" fmla="*/ 0 h 259"/>
                  <a:gd name="T8" fmla="*/ 0 w 240"/>
                  <a:gd name="T9" fmla="*/ 0 h 259"/>
                  <a:gd name="T10" fmla="*/ 0 w 240"/>
                  <a:gd name="T11" fmla="*/ 0 h 259"/>
                  <a:gd name="T12" fmla="*/ 0 w 240"/>
                  <a:gd name="T13" fmla="*/ 0 h 259"/>
                  <a:gd name="T14" fmla="*/ 0 w 240"/>
                  <a:gd name="T15" fmla="*/ 0 h 259"/>
                  <a:gd name="T16" fmla="*/ 0 w 240"/>
                  <a:gd name="T17" fmla="*/ 0 h 259"/>
                  <a:gd name="T18" fmla="*/ 0 w 240"/>
                  <a:gd name="T19" fmla="*/ 0 h 259"/>
                  <a:gd name="T20" fmla="*/ 0 w 240"/>
                  <a:gd name="T21" fmla="*/ 0 h 259"/>
                  <a:gd name="T22" fmla="*/ 0 w 240"/>
                  <a:gd name="T23" fmla="*/ 0 h 259"/>
                  <a:gd name="T24" fmla="*/ 0 w 240"/>
                  <a:gd name="T25" fmla="*/ 0 h 259"/>
                  <a:gd name="T26" fmla="*/ 0 w 240"/>
                  <a:gd name="T27" fmla="*/ 0 h 259"/>
                  <a:gd name="T28" fmla="*/ 0 w 240"/>
                  <a:gd name="T29" fmla="*/ 0 h 259"/>
                  <a:gd name="T30" fmla="*/ 0 w 240"/>
                  <a:gd name="T31" fmla="*/ 0 h 259"/>
                  <a:gd name="T32" fmla="*/ 0 w 240"/>
                  <a:gd name="T33" fmla="*/ 0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98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0 w 259"/>
                  <a:gd name="T1" fmla="*/ 0 h 104"/>
                  <a:gd name="T2" fmla="*/ 0 w 259"/>
                  <a:gd name="T3" fmla="*/ 0 h 104"/>
                  <a:gd name="T4" fmla="*/ 0 w 259"/>
                  <a:gd name="T5" fmla="*/ 0 h 104"/>
                  <a:gd name="T6" fmla="*/ 0 w 259"/>
                  <a:gd name="T7" fmla="*/ 0 h 104"/>
                  <a:gd name="T8" fmla="*/ 0 w 259"/>
                  <a:gd name="T9" fmla="*/ 0 h 104"/>
                  <a:gd name="T10" fmla="*/ 0 w 259"/>
                  <a:gd name="T11" fmla="*/ 0 h 104"/>
                  <a:gd name="T12" fmla="*/ 0 w 259"/>
                  <a:gd name="T13" fmla="*/ 0 h 104"/>
                  <a:gd name="T14" fmla="*/ 0 w 259"/>
                  <a:gd name="T15" fmla="*/ 0 h 104"/>
                  <a:gd name="T16" fmla="*/ 0 w 259"/>
                  <a:gd name="T17" fmla="*/ 0 h 104"/>
                  <a:gd name="T18" fmla="*/ 0 w 259"/>
                  <a:gd name="T19" fmla="*/ 0 h 104"/>
                  <a:gd name="T20" fmla="*/ 0 w 259"/>
                  <a:gd name="T21" fmla="*/ 0 h 104"/>
                  <a:gd name="T22" fmla="*/ 0 w 259"/>
                  <a:gd name="T23" fmla="*/ 0 h 104"/>
                  <a:gd name="T24" fmla="*/ 0 w 259"/>
                  <a:gd name="T25" fmla="*/ 0 h 104"/>
                  <a:gd name="T26" fmla="*/ 0 w 259"/>
                  <a:gd name="T27" fmla="*/ 0 h 104"/>
                  <a:gd name="T28" fmla="*/ 0 w 259"/>
                  <a:gd name="T29" fmla="*/ 0 h 104"/>
                  <a:gd name="T30" fmla="*/ 0 w 259"/>
                  <a:gd name="T31" fmla="*/ 0 h 104"/>
                  <a:gd name="T32" fmla="*/ 0 w 25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97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6964994" y="3308789"/>
              <a:ext cx="530225" cy="51117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8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6439768" y="2852429"/>
              <a:ext cx="57454" cy="57351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39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6179630" y="3066652"/>
              <a:ext cx="15959" cy="55664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40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5771068" y="3412445"/>
              <a:ext cx="28727" cy="57351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41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5712018" y="3427627"/>
              <a:ext cx="23940" cy="607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42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5686483" y="3420880"/>
              <a:ext cx="6384" cy="57351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8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6958644" y="3150039"/>
              <a:ext cx="174625" cy="158750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8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9052557" y="3531039"/>
              <a:ext cx="42862" cy="79375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FFFF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445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6699882" y="2999227"/>
              <a:ext cx="482600" cy="201612"/>
              <a:chOff x="3289" y="1830"/>
              <a:chExt cx="363" cy="128"/>
            </a:xfrm>
            <a:solidFill>
              <a:srgbClr val="FF0000"/>
            </a:solidFill>
          </p:grpSpPr>
          <p:sp>
            <p:nvSpPr>
              <p:cNvPr id="145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5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5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5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sp>
            <p:nvSpPr>
              <p:cNvPr id="146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sp>
          <p:nvSpPr>
            <p:cNvPr id="2598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4688519" y="4151752"/>
              <a:ext cx="100013" cy="12223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8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8633457" y="3588189"/>
              <a:ext cx="207962" cy="458788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19194D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8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8720373" y="4274399"/>
              <a:ext cx="25535" cy="57351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1449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7413294" y="3532208"/>
              <a:ext cx="173958" cy="271574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sp>
          <p:nvSpPr>
            <p:cNvPr id="2599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6139494" y="3586602"/>
              <a:ext cx="376238" cy="385762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9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5809294" y="3204014"/>
              <a:ext cx="300038" cy="260350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1919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9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6509382" y="2134039"/>
              <a:ext cx="236537" cy="92075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9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7020557" y="2118164"/>
              <a:ext cx="107950" cy="60325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9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7163432" y="2100702"/>
              <a:ext cx="63500" cy="57150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99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7199944" y="2108639"/>
              <a:ext cx="130175" cy="57150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5604" name="Agrupar 1627"/>
          <p:cNvGrpSpPr>
            <a:grpSpLocks/>
          </p:cNvGrpSpPr>
          <p:nvPr/>
        </p:nvGrpSpPr>
        <p:grpSpPr bwMode="auto">
          <a:xfrm>
            <a:off x="270490" y="5163129"/>
            <a:ext cx="2542833" cy="956914"/>
            <a:chOff x="683568" y="5508625"/>
            <a:chExt cx="2303950" cy="763969"/>
          </a:xfrm>
        </p:grpSpPr>
        <p:sp>
          <p:nvSpPr>
            <p:cNvPr id="25610" name="CuadroTexto 4"/>
            <p:cNvSpPr txBox="1">
              <a:spLocks noChangeArrowheads="1"/>
            </p:cNvSpPr>
            <p:nvPr/>
          </p:nvSpPr>
          <p:spPr bwMode="auto">
            <a:xfrm>
              <a:off x="900113" y="5508625"/>
              <a:ext cx="1356843" cy="2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Países receptores</a:t>
              </a:r>
            </a:p>
          </p:txBody>
        </p:sp>
        <p:sp>
          <p:nvSpPr>
            <p:cNvPr id="25611" name="CuadroTexto 5"/>
            <p:cNvSpPr txBox="1">
              <a:spLocks noChangeArrowheads="1"/>
            </p:cNvSpPr>
            <p:nvPr/>
          </p:nvSpPr>
          <p:spPr bwMode="auto">
            <a:xfrm>
              <a:off x="900113" y="5710161"/>
              <a:ext cx="1256626" cy="22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Países emisores</a:t>
              </a:r>
            </a:p>
          </p:txBody>
        </p:sp>
        <p:sp>
          <p:nvSpPr>
            <p:cNvPr id="25612" name="CuadroTexto 6"/>
            <p:cNvSpPr txBox="1">
              <a:spLocks noChangeArrowheads="1"/>
            </p:cNvSpPr>
            <p:nvPr/>
          </p:nvSpPr>
          <p:spPr bwMode="auto">
            <a:xfrm>
              <a:off x="900113" y="5904016"/>
              <a:ext cx="2087405" cy="36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200" b="1" dirty="0">
                  <a:latin typeface="Century Gothic" panose="020B0502020202020204" pitchFamily="34" charset="0"/>
                  <a:cs typeface="Verdana" charset="0"/>
                </a:rPr>
                <a:t>Países </a:t>
              </a:r>
              <a:r>
                <a:rPr lang="es-E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receptores</a:t>
              </a:r>
              <a:r>
                <a:rPr lang="es-ES" sz="1200" b="1" dirty="0">
                  <a:latin typeface="Century Gothic" panose="020B0502020202020204" pitchFamily="34" charset="0"/>
                  <a:cs typeface="Verdana" charset="0"/>
                </a:rPr>
                <a:t> y emisores</a:t>
              </a:r>
            </a:p>
            <a:p>
              <a:pPr eaLnBrk="1" hangingPunct="1"/>
              <a:endParaRPr lang="es-ES" sz="1200" b="1" dirty="0">
                <a:latin typeface="Century Gothic" panose="020B0502020202020204" pitchFamily="34" charset="0"/>
                <a:cs typeface="Verdana" charset="0"/>
              </a:endParaRPr>
            </a:p>
          </p:txBody>
        </p:sp>
        <p:sp>
          <p:nvSpPr>
            <p:cNvPr id="1625" name="Rectángulo 1624"/>
            <p:cNvSpPr/>
            <p:nvPr/>
          </p:nvSpPr>
          <p:spPr bwMode="auto">
            <a:xfrm>
              <a:off x="683568" y="5589720"/>
              <a:ext cx="142875" cy="144697"/>
            </a:xfrm>
            <a:prstGeom prst="rect">
              <a:avLst/>
            </a:prstGeom>
            <a:solidFill>
              <a:srgbClr val="1919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000" b="1">
                <a:latin typeface="Century Gothic" panose="020B0502020202020204" pitchFamily="34" charset="0"/>
                <a:cs typeface="Verdana"/>
              </a:endParaRPr>
            </a:p>
          </p:txBody>
        </p:sp>
        <p:sp>
          <p:nvSpPr>
            <p:cNvPr id="1626" name="Rectángulo 1625"/>
            <p:cNvSpPr/>
            <p:nvPr/>
          </p:nvSpPr>
          <p:spPr bwMode="auto">
            <a:xfrm>
              <a:off x="683568" y="5783710"/>
              <a:ext cx="142875" cy="143108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000" b="1">
                <a:latin typeface="Century Gothic" panose="020B0502020202020204" pitchFamily="34" charset="0"/>
                <a:cs typeface="Verdana"/>
              </a:endParaRPr>
            </a:p>
          </p:txBody>
        </p:sp>
        <p:sp>
          <p:nvSpPr>
            <p:cNvPr id="1627" name="Rectángulo 1626"/>
            <p:cNvSpPr/>
            <p:nvPr/>
          </p:nvSpPr>
          <p:spPr bwMode="auto">
            <a:xfrm>
              <a:off x="683568" y="5987241"/>
              <a:ext cx="142875" cy="14469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000" b="1">
                <a:latin typeface="Century Gothic" panose="020B0502020202020204" pitchFamily="34" charset="0"/>
                <a:cs typeface="Verdana"/>
              </a:endParaRPr>
            </a:p>
          </p:txBody>
        </p:sp>
      </p:grpSp>
      <p:sp>
        <p:nvSpPr>
          <p:cNvPr id="25606" name="Rectángulo 53"/>
          <p:cNvSpPr>
            <a:spLocks noChangeArrowheads="1"/>
          </p:cNvSpPr>
          <p:nvPr/>
        </p:nvSpPr>
        <p:spPr bwMode="auto">
          <a:xfrm>
            <a:off x="9939" y="6225848"/>
            <a:ext cx="594243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100" dirty="0">
                <a:latin typeface="Century Gothic" panose="020B0502020202020204" pitchFamily="34" charset="0"/>
                <a:cs typeface="Verdana" charset="0"/>
              </a:rPr>
              <a:t>Fuente: </a:t>
            </a:r>
            <a:r>
              <a:rPr lang="en-AU" sz="1100" dirty="0">
                <a:latin typeface="Century Gothic" panose="020B0502020202020204" pitchFamily="34" charset="0"/>
                <a:cs typeface="Verdana" charset="0"/>
              </a:rPr>
              <a:t>John Hopkins University. The Protection Project (2012). </a:t>
            </a:r>
            <a:r>
              <a:rPr lang="en-AU" sz="1100" i="1" dirty="0">
                <a:latin typeface="Century Gothic" panose="020B0502020202020204" pitchFamily="34" charset="0"/>
                <a:cs typeface="Verdana" charset="0"/>
              </a:rPr>
              <a:t>Review on the trafficking in Persons Report</a:t>
            </a:r>
            <a:r>
              <a:rPr lang="en-AU" sz="1100" dirty="0">
                <a:latin typeface="Century Gothic" panose="020B0502020202020204" pitchFamily="34" charset="0"/>
                <a:cs typeface="Verdana" charset="0"/>
              </a:rPr>
              <a:t>. P. 34</a:t>
            </a:r>
          </a:p>
        </p:txBody>
      </p:sp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Dónde ocurre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65" name="564 Imagen"/>
          <p:cNvPicPr>
            <a:picLocks noChangeAspect="1"/>
          </p:cNvPicPr>
          <p:nvPr/>
        </p:nvPicPr>
        <p:blipFill>
          <a:blip r:embed="rId3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60" y="6012489"/>
            <a:ext cx="2877806" cy="8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582863"/>
            <a:ext cx="23288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506663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82863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191000"/>
            <a:ext cx="243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000500"/>
            <a:ext cx="18843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94017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Object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8937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0338"/>
            <a:ext cx="1323975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altLang="es-ES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altLang="es-ES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464175"/>
            <a:ext cx="83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5857875"/>
            <a:ext cx="3143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39963"/>
            <a:ext cx="236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AutoShape 14"/>
          <p:cNvSpPr>
            <a:spLocks/>
          </p:cNvSpPr>
          <p:nvPr/>
        </p:nvSpPr>
        <p:spPr bwMode="auto">
          <a:xfrm rot="5400000">
            <a:off x="4015582" y="-2459831"/>
            <a:ext cx="966787" cy="8912225"/>
          </a:xfrm>
          <a:prstGeom prst="leftBrace">
            <a:avLst>
              <a:gd name="adj1" fmla="val 8322"/>
              <a:gd name="adj2" fmla="val 50000"/>
            </a:avLst>
          </a:prstGeom>
          <a:noFill/>
          <a:ln w="38160" cap="sq">
            <a:solidFill>
              <a:srgbClr val="FEA022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6176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Lo que sabemos de las víctimas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65" name="56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60" y="6012489"/>
            <a:ext cx="2877806" cy="81352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31924"/>
            <a:ext cx="3986344" cy="254394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7" y="833074"/>
            <a:ext cx="3279775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" name="2 Marcador de contenido"/>
          <p:cNvSpPr txBox="1">
            <a:spLocks/>
          </p:cNvSpPr>
          <p:nvPr/>
        </p:nvSpPr>
        <p:spPr>
          <a:xfrm>
            <a:off x="611560" y="1052735"/>
            <a:ext cx="3024336" cy="2330648"/>
          </a:xfrm>
          <a:prstGeom prst="roundRect">
            <a:avLst>
              <a:gd name="adj" fmla="val 2761"/>
            </a:avLst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Atrapados en la pobreza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minoritarios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Viven en la calle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Abusados o descuidados en casa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Huérfanos del SIDA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95936" y="852011"/>
            <a:ext cx="4968552" cy="152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Mayoría de las víctimas son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chicas adolescentes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aunque  niños y niñas de ambos sexos son altamente vulnerables. LGBT también son un grupo especialmente vulnerable.</a:t>
            </a:r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6" name="565 Rectángulo"/>
          <p:cNvSpPr/>
          <p:nvPr/>
        </p:nvSpPr>
        <p:spPr>
          <a:xfrm>
            <a:off x="3995936" y="2582499"/>
            <a:ext cx="4968552" cy="152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explotación de 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continúa siendo un tema tabú y muy desconocido. En estudios de varios países se ha constatado que los agresores buscan la explotación prioritaria de varones.</a:t>
            </a:r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Lo que sabemos de los agresores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65" name="56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60" y="6012489"/>
            <a:ext cx="2877806" cy="81352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747" y="5013176"/>
            <a:ext cx="3074706" cy="1844824"/>
          </a:xfrm>
          <a:prstGeom prst="rect">
            <a:avLst/>
          </a:prstGeom>
        </p:spPr>
      </p:pic>
      <p:sp>
        <p:nvSpPr>
          <p:cNvPr id="8" name="Llamada de flecha a la derecha 12"/>
          <p:cNvSpPr/>
          <p:nvPr/>
        </p:nvSpPr>
        <p:spPr>
          <a:xfrm>
            <a:off x="251519" y="908720"/>
            <a:ext cx="4871061" cy="5760640"/>
          </a:xfrm>
          <a:prstGeom prst="rightArrowCallout">
            <a:avLst>
              <a:gd name="adj1" fmla="val 25000"/>
              <a:gd name="adj2" fmla="val 32841"/>
              <a:gd name="adj3" fmla="val 13517"/>
              <a:gd name="adj4" fmla="val 81757"/>
            </a:avLst>
          </a:prstGeom>
          <a:solidFill>
            <a:schemeClr val="bg1">
              <a:lumMod val="9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Pentágono 14"/>
          <p:cNvSpPr/>
          <p:nvPr/>
        </p:nvSpPr>
        <p:spPr>
          <a:xfrm rot="5400000">
            <a:off x="1502034" y="-125771"/>
            <a:ext cx="1459409" cy="3672408"/>
          </a:xfrm>
          <a:prstGeom prst="homePlate">
            <a:avLst>
              <a:gd name="adj" fmla="val 17940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Rectángulo 15"/>
          <p:cNvSpPr/>
          <p:nvPr/>
        </p:nvSpPr>
        <p:spPr>
          <a:xfrm>
            <a:off x="424314" y="1007271"/>
            <a:ext cx="3643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un perfil único </a:t>
            </a:r>
            <a:r>
              <a:rPr lang="es-ES" sz="16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 identificar a los turistas sexuales</a:t>
            </a:r>
          </a:p>
        </p:txBody>
      </p:sp>
      <p:sp>
        <p:nvSpPr>
          <p:cNvPr id="11" name="Rectángulo redondeado 9"/>
          <p:cNvSpPr>
            <a:spLocks noChangeArrowheads="1"/>
          </p:cNvSpPr>
          <p:nvPr/>
        </p:nvSpPr>
        <p:spPr bwMode="auto">
          <a:xfrm>
            <a:off x="467034" y="2587302"/>
            <a:ext cx="3600910" cy="3980051"/>
          </a:xfrm>
          <a:prstGeom prst="roundRect">
            <a:avLst>
              <a:gd name="adj" fmla="val 877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Pueden provenir de muchos ámbitos distintos (solteros o casados, hombres o mujeres, pertenecientes a cualquier clase socioeconómica y de cualquier edad); pueden ser extranjeros o viajeros que se desplazan dentro de su propio país. </a:t>
            </a:r>
          </a:p>
        </p:txBody>
      </p:sp>
      <p:sp>
        <p:nvSpPr>
          <p:cNvPr id="12" name="Rectángulo redondeado 16"/>
          <p:cNvSpPr/>
          <p:nvPr/>
        </p:nvSpPr>
        <p:spPr>
          <a:xfrm>
            <a:off x="5426406" y="2127238"/>
            <a:ext cx="3466074" cy="2634952"/>
          </a:xfrm>
          <a:prstGeom prst="roundRect">
            <a:avLst>
              <a:gd name="adj" fmla="val 5927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CuadroTexto 18"/>
          <p:cNvSpPr txBox="1"/>
          <p:nvPr/>
        </p:nvSpPr>
        <p:spPr>
          <a:xfrm>
            <a:off x="5500862" y="2620875"/>
            <a:ext cx="3192463" cy="361474"/>
          </a:xfrm>
          <a:prstGeom prst="roundRect">
            <a:avLst>
              <a:gd name="adj" fmla="val 11494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r>
              <a:rPr lang="es-ES" sz="1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Turista sexual ocasional</a:t>
            </a:r>
          </a:p>
        </p:txBody>
      </p:sp>
      <p:sp>
        <p:nvSpPr>
          <p:cNvPr id="14" name="CuadroTexto 2"/>
          <p:cNvSpPr txBox="1">
            <a:spLocks noChangeArrowheads="1"/>
          </p:cNvSpPr>
          <p:nvPr/>
        </p:nvSpPr>
        <p:spPr bwMode="auto">
          <a:xfrm>
            <a:off x="5516737" y="3257428"/>
            <a:ext cx="3176588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 b="1">
                <a:solidFill>
                  <a:srgbClr val="10253F"/>
                </a:solidFill>
                <a:latin typeface="Verdana"/>
                <a:cs typeface="Verdana"/>
              </a:defRPr>
            </a:lvl1pPr>
          </a:lstStyle>
          <a:p>
            <a:pPr marL="285750" indent="-285750">
              <a:buFont typeface="Wingdings" charset="2"/>
              <a:buChar char="ü"/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Turista sexual preferencial</a:t>
            </a:r>
          </a:p>
        </p:txBody>
      </p:sp>
      <p:sp>
        <p:nvSpPr>
          <p:cNvPr id="15" name="CuadroTexto 19"/>
          <p:cNvSpPr txBox="1"/>
          <p:nvPr/>
        </p:nvSpPr>
        <p:spPr>
          <a:xfrm>
            <a:off x="5537728" y="3852624"/>
            <a:ext cx="3176588" cy="3745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defPPr>
              <a:defRPr lang="es-ES"/>
            </a:defPPr>
            <a:lvl1pPr>
              <a:defRPr sz="1400" b="1">
                <a:solidFill>
                  <a:srgbClr val="10253F"/>
                </a:solidFill>
                <a:latin typeface="Verdana"/>
                <a:cs typeface="Verdana"/>
              </a:defRPr>
            </a:lvl1pPr>
          </a:lstStyle>
          <a:p>
            <a:pPr marL="285750" indent="-285750">
              <a:buFont typeface="Wingdings" charset="2"/>
              <a:buChar char="ü"/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Pedófilo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Lo que sabemos de los agresores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65" name="56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98697"/>
            <a:ext cx="2572850" cy="7273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3" y="742632"/>
            <a:ext cx="8658965" cy="53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61614" y="1540705"/>
            <a:ext cx="2277647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Ejemplos de agresores</a:t>
            </a:r>
            <a:r>
              <a:rPr lang="es-ES" b="1" dirty="0" smtClean="0"/>
              <a:t>:</a:t>
            </a:r>
            <a:endParaRPr lang="es-ES_tradnl" b="1" dirty="0"/>
          </a:p>
        </p:txBody>
      </p:sp>
      <p:sp>
        <p:nvSpPr>
          <p:cNvPr id="6" name="5 Rectángulo"/>
          <p:cNvSpPr/>
          <p:nvPr/>
        </p:nvSpPr>
        <p:spPr>
          <a:xfrm>
            <a:off x="3526160" y="2116769"/>
            <a:ext cx="2190506" cy="4936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Expatriados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61615" y="2585654"/>
            <a:ext cx="2277646" cy="7181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Trabajadores de negocios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31987" y="3303800"/>
            <a:ext cx="2190506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Trabajadores en la construcción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96072" y="3912213"/>
            <a:ext cx="2190506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Voluntarios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4711766"/>
            <a:ext cx="6984776" cy="949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ysClr val="windowText" lastClr="000000"/>
              </a:solidFill>
            </a:endParaRPr>
          </a:p>
          <a:p>
            <a:endParaRPr lang="es-ES" dirty="0">
              <a:solidFill>
                <a:sysClr val="windowText" lastClr="000000"/>
              </a:solidFill>
            </a:endParaRPr>
          </a:p>
          <a:p>
            <a:r>
              <a:rPr lang="es-ES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Agresores pueden ser turistas o trabajadores que se desplazan a un país o dentro del suyo propio. Pueden ser por tanto agresores nacionales o internacionales.</a:t>
            </a:r>
          </a:p>
          <a:p>
            <a:endParaRPr lang="es-ES" dirty="0" smtClean="0">
              <a:solidFill>
                <a:sysClr val="windowText" lastClr="000000"/>
              </a:solidFill>
            </a:endParaRPr>
          </a:p>
          <a:p>
            <a:pPr algn="ctr"/>
            <a:endParaRPr lang="es-ES_tradnl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Vídeo: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http://www.rtve.es/alacarta/videos/telediario/codigo-conducta-contra-turismo-sexual-abuso-menores/1586424/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4256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Lo que sabemos de los agresores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836713"/>
            <a:ext cx="9144000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0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porcentaje significativo son agresores </a:t>
            </a:r>
            <a:r>
              <a:rPr lang="es-E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SITUACIONALES</a:t>
            </a:r>
            <a:r>
              <a:rPr lang="es-ES" sz="20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 viajan con la motivación expresa de mantener relaciones sexuales con menores de edad, pero al llegar al destino y presentarse la oportunidad llevan a cabo el abuso.</a:t>
            </a:r>
            <a:endParaRPr lang="es-ES" dirty="0" smtClean="0">
              <a:solidFill>
                <a:sysClr val="windowText" lastClr="000000"/>
              </a:solidFill>
            </a:endParaRPr>
          </a:p>
          <a:p>
            <a:pPr algn="ctr"/>
            <a:endParaRPr lang="es-ES" sz="2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factores que contribuyen a ello:</a:t>
            </a:r>
            <a:endParaRPr lang="es-ES_tradnl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38506274"/>
              </p:ext>
            </p:extLst>
          </p:nvPr>
        </p:nvGraphicFramePr>
        <p:xfrm>
          <a:off x="179512" y="2636912"/>
          <a:ext cx="890955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6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Todos estamos implicados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65" name="56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60" y="6012489"/>
            <a:ext cx="2877806" cy="813523"/>
          </a:xfrm>
          <a:prstGeom prst="rect">
            <a:avLst/>
          </a:prstGeom>
        </p:spPr>
      </p:pic>
      <p:sp>
        <p:nvSpPr>
          <p:cNvPr id="16" name="CuadroTexto 9"/>
          <p:cNvSpPr txBox="1"/>
          <p:nvPr/>
        </p:nvSpPr>
        <p:spPr>
          <a:xfrm>
            <a:off x="124742" y="875331"/>
            <a:ext cx="8894513" cy="2247424"/>
          </a:xfrm>
          <a:prstGeom prst="round2DiagRect">
            <a:avLst/>
          </a:prstGeom>
          <a:solidFill>
            <a:srgbClr val="F2F2F2"/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indent="-571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6A4F"/>
              </a:buClr>
              <a:defRPr/>
            </a:pPr>
            <a:r>
              <a:rPr lang="es-ES" sz="1600" b="1" u="sng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turismo </a:t>
            </a:r>
            <a:r>
              <a:rPr lang="es-ES" b="1" u="sng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1600" b="1" u="sng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causa  </a:t>
            </a:r>
            <a:r>
              <a:rPr lang="es-ES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ES_tradnl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_tradnl" sz="1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agresores sexuales usan los canales y servicios de la industria </a:t>
            </a:r>
            <a:r>
              <a:rPr lang="es-ES_tradnl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turística para </a:t>
            </a:r>
            <a:r>
              <a:rPr lang="es-ES_tradnl" sz="1600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cometer sus </a:t>
            </a:r>
            <a:r>
              <a:rPr lang="es-ES_tradnl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crímenes.</a:t>
            </a:r>
          </a:p>
          <a:p>
            <a:pPr indent="-571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6A4F"/>
              </a:buClr>
              <a:defRPr/>
            </a:pPr>
            <a:r>
              <a:rPr lang="es-ES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requiere la implicación de todos los agentes implicados en los viajes y el turismo así como otros profesionales de atención directa que pudieran detectar o identificar posibles víctimas: </a:t>
            </a: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FCSE, trabajadores sociales, médicos, etc.</a:t>
            </a:r>
            <a:endParaRPr lang="es-ES" b="1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redondeado 12"/>
          <p:cNvSpPr/>
          <p:nvPr/>
        </p:nvSpPr>
        <p:spPr>
          <a:xfrm>
            <a:off x="124740" y="3845896"/>
            <a:ext cx="4753093" cy="2573354"/>
          </a:xfrm>
          <a:prstGeom prst="roundRect">
            <a:avLst>
              <a:gd name="adj" fmla="val 5636"/>
            </a:avLst>
          </a:prstGeom>
          <a:solidFill>
            <a:schemeClr val="tx2">
              <a:lumMod val="50000"/>
            </a:schemeClr>
          </a:solidFill>
          <a:ln w="28575" cmpd="sng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CuadroTexto 20"/>
          <p:cNvSpPr txBox="1">
            <a:spLocks noChangeArrowheads="1"/>
          </p:cNvSpPr>
          <p:nvPr/>
        </p:nvSpPr>
        <p:spPr bwMode="auto">
          <a:xfrm>
            <a:off x="368149" y="3913529"/>
            <a:ext cx="415954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del fenómeno,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persecución de los agresores,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protección de las víctimas,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políticas </a:t>
            </a:r>
            <a:r>
              <a:rPr lang="es-E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 e internacionales adecuadas</a:t>
            </a:r>
            <a:endParaRPr lang="es-E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cooperación internacional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s-E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implicación de  agentes públicos y privados.</a:t>
            </a:r>
            <a:r>
              <a:rPr lang="es-ES_tradnl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5"/>
          <p:cNvSpPr txBox="1">
            <a:spLocks noChangeArrowheads="1"/>
          </p:cNvSpPr>
          <p:nvPr/>
        </p:nvSpPr>
        <p:spPr bwMode="auto">
          <a:xfrm>
            <a:off x="899592" y="3356992"/>
            <a:ext cx="3211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Medidas prioritarias:</a:t>
            </a:r>
          </a:p>
        </p:txBody>
      </p:sp>
      <p:sp>
        <p:nvSpPr>
          <p:cNvPr id="20" name="CuadroTexto 4"/>
          <p:cNvSpPr txBox="1">
            <a:spLocks noChangeArrowheads="1"/>
          </p:cNvSpPr>
          <p:nvPr/>
        </p:nvSpPr>
        <p:spPr bwMode="auto">
          <a:xfrm>
            <a:off x="4877833" y="4167187"/>
            <a:ext cx="4141421" cy="152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“Pese a los esfuerzos invertidos en materia de sensibilización social, los casos de turismo sexual infantil se han incrementado de forma alarmante”.</a:t>
            </a:r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Pautas y actuaciones de prevención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17351311"/>
              </p:ext>
            </p:extLst>
          </p:nvPr>
        </p:nvGraphicFramePr>
        <p:xfrm>
          <a:off x="107504" y="836712"/>
          <a:ext cx="903649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Actuaciones encaminadas a las notificación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9"/>
          <p:cNvSpPr txBox="1"/>
          <p:nvPr/>
        </p:nvSpPr>
        <p:spPr>
          <a:xfrm>
            <a:off x="95367" y="728662"/>
            <a:ext cx="9048633" cy="5618559"/>
          </a:xfrm>
          <a:prstGeom prst="round2DiagRect">
            <a:avLst/>
          </a:prstGeom>
          <a:solidFill>
            <a:srgbClr val="F2F2F2"/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indent="-571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6A4F"/>
              </a:buClr>
              <a:defRPr/>
            </a:pPr>
            <a:r>
              <a:rPr lang="es-ES" sz="1600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en alguna ocasión a lo largo de tu vida profesional identificas/eres testigo/conocedor de una situación de abuso de menores de edad:</a:t>
            </a:r>
          </a:p>
          <a:p>
            <a:pPr marL="40005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6A4F"/>
              </a:buClr>
              <a:buAutoNum type="arabicPeriod"/>
              <a:defRPr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Ponte en contacto con tu superior y notifícale la situación</a:t>
            </a:r>
          </a:p>
          <a:p>
            <a:pPr marL="400050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6A4F"/>
              </a:buClr>
              <a:buAutoNum type="arabicPeriod"/>
              <a:defRPr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Avisar a los FCSE para que procedan a la investigación de la situación:</a:t>
            </a:r>
          </a:p>
          <a:p>
            <a:pPr marL="1200150" lvl="2" indent="-342900" algn="just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 de abuso 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infantil: 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www.policia.es/formulario_generico.php?ordenes=6</a:t>
            </a:r>
            <a:endParaRPr lang="es-ES" b="1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342900" algn="just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Trata: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trata@policia.es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 a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teléfono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900 10 50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pPr marL="1200150" lvl="2" indent="-342900" algn="just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EMUME: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062</a:t>
            </a:r>
          </a:p>
          <a:p>
            <a:pPr marL="1200150" lvl="2" indent="-342900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Guardia civil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telemáticos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www.gdt.guardiacivil.es/webgdt/denuncia.php</a:t>
            </a:r>
            <a:endParaRPr lang="es-ES" sz="2000" b="1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342900" algn="just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Teléfono europeo ayuda a la infancia: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116111</a:t>
            </a:r>
          </a:p>
          <a:p>
            <a:pPr marL="1200150" lvl="2" indent="-342900" algn="just">
              <a:lnSpc>
                <a:spcPct val="150000"/>
              </a:lnSpc>
              <a:buClr>
                <a:srgbClr val="2A6A4F"/>
              </a:buClr>
              <a:buFontTx/>
              <a:buChar char="-"/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Policía local o autonómica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599"/>
            <a:ext cx="9144000" cy="54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Iniciativas de prevención/protección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107504" y="1066800"/>
            <a:ext cx="8981562" cy="234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Código de Conducta </a:t>
            </a:r>
          </a:p>
          <a:p>
            <a:pPr algn="ctr" eaLnBrk="1" hangingPunct="1">
              <a:defRPr/>
            </a:pPr>
            <a:r>
              <a:rPr lang="es-ES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protección de los niños, niñas y adolescentes frente a la explotación sexual en los viajes y el turismo</a:t>
            </a:r>
          </a:p>
          <a:p>
            <a:pPr eaLnBrk="1" hangingPunct="1">
              <a:defRPr/>
            </a:pPr>
            <a:endParaRPr lang="es-ES_tradnl" sz="4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39408"/>
            <a:ext cx="2428834" cy="686604"/>
          </a:xfrm>
          <a:prstGeom prst="rect">
            <a:avLst/>
          </a:prstGeom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66" y="2924944"/>
            <a:ext cx="576103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9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de conducta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2494"/>
            <a:ext cx="31130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0"/>
          <p:cNvSpPr txBox="1">
            <a:spLocks noChangeArrowheads="1"/>
          </p:cNvSpPr>
          <p:nvPr/>
        </p:nvSpPr>
        <p:spPr bwMode="auto">
          <a:xfrm>
            <a:off x="3109219" y="728734"/>
            <a:ext cx="6034781" cy="17081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una herramienta de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 Social Empresarial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diseñada por empresas del sector turístico para empresas del sector turístico con el objetivo de fomentar la participación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este sector implicado en los viajes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promoción de los Derechos de la Infancia y la prevención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 la vulneración de tales derechos.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54" y="2849564"/>
            <a:ext cx="994020" cy="7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6"/>
          <p:cNvSpPr txBox="1">
            <a:spLocks noChangeArrowheads="1"/>
          </p:cNvSpPr>
          <p:nvPr/>
        </p:nvSpPr>
        <p:spPr bwMode="auto">
          <a:xfrm>
            <a:off x="123737" y="2561735"/>
            <a:ext cx="7676697" cy="1061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charset="0"/>
              <a:buChar char="ü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Creada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1.998 por ECPAT Suecia con el apoyo de UNICEF y la Organización Mundial del Turismo.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 eaLnBrk="1" hangingPunct="1">
              <a:lnSpc>
                <a:spcPct val="150000"/>
              </a:lnSpc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3" y="2961544"/>
            <a:ext cx="18589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7"/>
          <p:cNvSpPr>
            <a:spLocks noChangeArrowheads="1"/>
          </p:cNvSpPr>
          <p:nvPr/>
        </p:nvSpPr>
        <p:spPr bwMode="auto">
          <a:xfrm>
            <a:off x="925125" y="3886200"/>
            <a:ext cx="7926388" cy="10618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Hoy en día, The Code es una organización multisectorial que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provee herramientas y apoyo para las diferentes compañías del sector turístico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con el objetivo de combatir la explotación sexual infantil     </a:t>
            </a:r>
          </a:p>
        </p:txBody>
      </p:sp>
      <p:sp>
        <p:nvSpPr>
          <p:cNvPr id="16" name="Rectángulo 7"/>
          <p:cNvSpPr>
            <a:spLocks noChangeArrowheads="1"/>
          </p:cNvSpPr>
          <p:nvPr/>
        </p:nvSpPr>
        <p:spPr bwMode="auto">
          <a:xfrm>
            <a:off x="154346" y="5022733"/>
            <a:ext cx="7926388" cy="17081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España su impacto:</a:t>
            </a:r>
          </a:p>
          <a:p>
            <a:pPr marL="628650" lvl="1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de 7 millones de clientes informados</a:t>
            </a:r>
          </a:p>
          <a:p>
            <a:pPr marL="628650" lvl="1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de 32,000 proveedores</a:t>
            </a:r>
          </a:p>
          <a:p>
            <a:pPr marL="628650" lvl="1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de 7000 profesionales con formación específica</a:t>
            </a:r>
          </a:p>
          <a:p>
            <a:pPr marL="628650" lvl="1" indent="-171450" algn="just">
              <a:lnSpc>
                <a:spcPct val="150000"/>
              </a:lnSpc>
              <a:buFont typeface="Wingdings" charset="0"/>
              <a:buChar char="ü"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de 800 socios y colaboradores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uadroTexto 6"/>
          <p:cNvSpPr txBox="1">
            <a:spLocks noChangeArrowheads="1"/>
          </p:cNvSpPr>
          <p:nvPr/>
        </p:nvSpPr>
        <p:spPr bwMode="auto">
          <a:xfrm>
            <a:off x="177133" y="836712"/>
            <a:ext cx="8784976" cy="545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¿Te has parado a pensar alguna vez en qué papel juegas en la protección de la infancia? ¿qué implicaciones tiene tu futuro rol profesional? ¿cuál es tu responsabilidad?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¿Sabes lo que es la explotación sexual comercial de niños, niñas y adolescentes? 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¿A qué te suena el turismo sexual?¿dónde lo ubicas?</a:t>
            </a: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¿Has leído/ escuchado alguna noticia sobre estos temas en la prensa de nuestro país? 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¿Sabes lo que tienes que hacer si te encontraras frente a una situación de este tipo?</a:t>
            </a:r>
          </a:p>
          <a:p>
            <a:pPr algn="just" eaLnBrk="1" hangingPunct="1">
              <a:lnSpc>
                <a:spcPct val="150000"/>
              </a:lnSpc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¿Asumes tu responsabilidad?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código de conducta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438"/>
            <a:ext cx="2235200" cy="6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a 20"/>
          <p:cNvGraphicFramePr/>
          <p:nvPr>
            <p:extLst>
              <p:ext uri="{D42A27DB-BD31-4B8C-83A1-F6EECF244321}">
                <p14:modId xmlns:p14="http://schemas.microsoft.com/office/powerpoint/2010/main" val="2960173108"/>
              </p:ext>
            </p:extLst>
          </p:nvPr>
        </p:nvGraphicFramePr>
        <p:xfrm>
          <a:off x="-771161" y="1627043"/>
          <a:ext cx="5190761" cy="445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Llamada de flecha a la derecha 25"/>
          <p:cNvSpPr/>
          <p:nvPr/>
        </p:nvSpPr>
        <p:spPr>
          <a:xfrm rot="5400000">
            <a:off x="4077148" y="1676503"/>
            <a:ext cx="4502993" cy="4695620"/>
          </a:xfrm>
          <a:prstGeom prst="rightArrowCallout">
            <a:avLst>
              <a:gd name="adj1" fmla="val 26075"/>
              <a:gd name="adj2" fmla="val 22850"/>
              <a:gd name="adj3" fmla="val 12635"/>
              <a:gd name="adj4" fmla="val 88542"/>
            </a:avLst>
          </a:prstGeom>
          <a:solidFill>
            <a:schemeClr val="accent1">
              <a:lumMod val="7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CuadroTexto 26"/>
          <p:cNvSpPr txBox="1"/>
          <p:nvPr/>
        </p:nvSpPr>
        <p:spPr>
          <a:xfrm>
            <a:off x="4211960" y="1988840"/>
            <a:ext cx="4110398" cy="781526"/>
          </a:xfrm>
          <a:prstGeom prst="roundRect">
            <a:avLst>
              <a:gd name="adj" fmla="val 9519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explotación sexual de la Infancia y la Adolescencia no es aceptable en el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turismo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27"/>
          <p:cNvSpPr txBox="1"/>
          <p:nvPr/>
        </p:nvSpPr>
        <p:spPr>
          <a:xfrm>
            <a:off x="4211960" y="2924944"/>
            <a:ext cx="4110398" cy="1532334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/>
            </a:lvl1pPr>
          </a:lstStyle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Sensibilización 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de todos los agentes y profesionales implicados: directores, recepcionistas, camareras de pisos, socorristas, etc.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28"/>
          <p:cNvSpPr txBox="1"/>
          <p:nvPr/>
        </p:nvSpPr>
        <p:spPr>
          <a:xfrm>
            <a:off x="4292600" y="4704124"/>
            <a:ext cx="4029758" cy="459700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1400"/>
            </a:lvl1pPr>
          </a:lstStyle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Reportan posibles casos a las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4"/>
          <p:cNvSpPr txBox="1"/>
          <p:nvPr/>
        </p:nvSpPr>
        <p:spPr>
          <a:xfrm>
            <a:off x="4593526" y="6303519"/>
            <a:ext cx="37936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responsable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3113088" y="2379603"/>
            <a:ext cx="594816" cy="1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21 Flecha derecha"/>
          <p:cNvSpPr/>
          <p:nvPr/>
        </p:nvSpPr>
        <p:spPr>
          <a:xfrm>
            <a:off x="2713483" y="3886200"/>
            <a:ext cx="1028492" cy="1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Flecha derecha"/>
          <p:cNvSpPr/>
          <p:nvPr/>
        </p:nvSpPr>
        <p:spPr>
          <a:xfrm>
            <a:off x="3198493" y="4989085"/>
            <a:ext cx="594816" cy="1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79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117600" y="6629400"/>
            <a:ext cx="4673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18 Documento"/>
          <p:cNvSpPr/>
          <p:nvPr/>
        </p:nvSpPr>
        <p:spPr>
          <a:xfrm>
            <a:off x="0" y="0"/>
            <a:ext cx="9144000" cy="838200"/>
          </a:xfrm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Los 6 criterios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198" name="CuadroTexto 8"/>
          <p:cNvSpPr txBox="1">
            <a:spLocks noChangeArrowheads="1"/>
          </p:cNvSpPr>
          <p:nvPr/>
        </p:nvSpPr>
        <p:spPr bwMode="auto">
          <a:xfrm>
            <a:off x="609600" y="1066800"/>
            <a:ext cx="787717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Establecer una política ética corporativa contra la ESCIA.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Formar a su </a:t>
            </a:r>
            <a:r>
              <a:rPr lang="es-ES_tradnl" altLang="es-ES" sz="1500" dirty="0" smtClean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personal.</a:t>
            </a: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Introducir una cláusula en los contratos con proveedores estableciendo el rechazo común de la ESCIA.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Proporcionar información a los usuarios (turistas) por medio de catálogos, folletos, vídeos durante los vuelos, etiquetas en los billetes, páginas web, etc.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Proporcionar información a los “agentes locales clave” en cada destino.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altLang="es-ES" sz="1500" dirty="0">
              <a:solidFill>
                <a:srgbClr val="0033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altLang="es-ES" sz="1500" dirty="0">
                <a:solidFill>
                  <a:srgbClr val="0033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Informar anualmente sobre la implementación de estos puntos.</a:t>
            </a:r>
          </a:p>
        </p:txBody>
      </p:sp>
      <p:pic>
        <p:nvPicPr>
          <p:cNvPr id="8199" name="1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00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C:\Users\T\Desktop\Hercules_30-09-12\Proceso_Com Externa_00_Gral\COE_Procedim_GIC_Gestión de la Imagen Corporativa\GIC_AD_01_Logos_Nuevos_Verctorizados\Ecpat ESPAÑ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3246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 descr="C:\Users\T\Desktop\Hercules_30-09-12\Proceso_Com Externa_00_Gral\COE_Procedim_GIC_Gestión de la Imagen Corporativa\GIC_AD_01_Logos_Nuevos_Verctorizados\Fapmi_peqeñ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ángulo 3"/>
          <p:cNvSpPr>
            <a:spLocks noChangeArrowheads="1"/>
          </p:cNvSpPr>
          <p:nvPr/>
        </p:nvSpPr>
        <p:spPr bwMode="auto">
          <a:xfrm>
            <a:off x="1525588" y="1052736"/>
            <a:ext cx="60960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de 30 millones de turistas usan los servicios de compañías signatarias del Código de Conducta.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84175" y="166688"/>
            <a:ext cx="8464550" cy="786357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es-E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 el Código de conducta</a:t>
            </a:r>
            <a:endParaRPr lang="es-E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ángulo 14"/>
          <p:cNvSpPr>
            <a:spLocks noChangeArrowheads="1"/>
          </p:cNvSpPr>
          <p:nvPr/>
        </p:nvSpPr>
        <p:spPr bwMode="auto">
          <a:xfrm>
            <a:off x="577850" y="3419475"/>
            <a:ext cx="4854575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Forma parte de la agenda política de varios países como República Dominicana, Holanda, España, etc.</a:t>
            </a:r>
          </a:p>
        </p:txBody>
      </p:sp>
      <p:pic>
        <p:nvPicPr>
          <p:cNvPr id="41988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49" y="5345178"/>
            <a:ext cx="5222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3" y="5345178"/>
            <a:ext cx="676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CuadroTexto 17"/>
          <p:cNvSpPr txBox="1">
            <a:spLocks noChangeArrowheads="1"/>
          </p:cNvSpPr>
          <p:nvPr/>
        </p:nvSpPr>
        <p:spPr bwMode="auto">
          <a:xfrm>
            <a:off x="627045" y="4697413"/>
            <a:ext cx="4868862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un requisito para la obtención de determinadas certificaciones</a:t>
            </a:r>
          </a:p>
        </p:txBody>
      </p:sp>
      <p:sp>
        <p:nvSpPr>
          <p:cNvPr id="41991" name="CuadroTexto 18"/>
          <p:cNvSpPr txBox="1">
            <a:spLocks noChangeArrowheads="1"/>
          </p:cNvSpPr>
          <p:nvPr/>
        </p:nvSpPr>
        <p:spPr bwMode="auto">
          <a:xfrm>
            <a:off x="611765" y="2030703"/>
            <a:ext cx="4868862" cy="6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reconocido internacionalmente como buena práctica en cuanto a turismo responsable</a:t>
            </a:r>
          </a:p>
        </p:txBody>
      </p:sp>
      <p:pic>
        <p:nvPicPr>
          <p:cNvPr id="4199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2780928"/>
            <a:ext cx="1531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82" y="2884909"/>
            <a:ext cx="792162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6" y="2702347"/>
            <a:ext cx="774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3" y="4163436"/>
            <a:ext cx="14144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n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27" y="2271646"/>
            <a:ext cx="3540324" cy="355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39408"/>
            <a:ext cx="2428834" cy="6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087688"/>
            <a:ext cx="20367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338638"/>
            <a:ext cx="431958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6049963"/>
            <a:ext cx="467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099050"/>
            <a:ext cx="2298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740150"/>
            <a:ext cx="19700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820863"/>
            <a:ext cx="16097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900238"/>
            <a:ext cx="11969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874838"/>
            <a:ext cx="1320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Imagen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1831975"/>
            <a:ext cx="1778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Imagen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851275"/>
            <a:ext cx="2324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Imagen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319713"/>
            <a:ext cx="167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294313"/>
            <a:ext cx="20701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68588"/>
            <a:ext cx="15017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Imagen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500313"/>
            <a:ext cx="20256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Imagen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460875"/>
            <a:ext cx="2527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Imagen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3367088"/>
            <a:ext cx="231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13"/>
          <p:cNvSpPr txBox="1"/>
          <p:nvPr/>
        </p:nvSpPr>
        <p:spPr>
          <a:xfrm>
            <a:off x="384175" y="166688"/>
            <a:ext cx="8464550" cy="786357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70000"/>
              </a:lnSpc>
              <a:defRPr/>
            </a:pPr>
            <a:r>
              <a:rPr lang="es-E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firmantes Código de Conducta en España</a:t>
            </a:r>
            <a:endParaRPr lang="es-E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Vídeo de formación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Accor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8663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599"/>
            <a:ext cx="9144000" cy="54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Iniciativas de prevención/protección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6" descr="C:\Users\T\Desktop\Hercules_07-09-13\ESIA_ECPAT España_Actividades_2013\ESIA_ECPAT España_2013_Jornada_Tráfico\RED-ESCI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8651"/>
            <a:ext cx="5688632" cy="1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86589"/>
            <a:ext cx="8128593" cy="516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6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RESCIA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" y="685800"/>
            <a:ext cx="8829684" cy="557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28384" y="5805264"/>
            <a:ext cx="504056" cy="452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2 CuadroTexto"/>
          <p:cNvSpPr txBox="1"/>
          <p:nvPr/>
        </p:nvSpPr>
        <p:spPr>
          <a:xfrm>
            <a:off x="562413" y="6313722"/>
            <a:ext cx="801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¡Únete a la RESCIA para seguir sumando esfuerzos!</a:t>
            </a:r>
            <a:endParaRPr lang="es-ES_tradnl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371599"/>
            <a:ext cx="9144000" cy="54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s-ES_tradnl" altLang="es-ES" sz="1400">
                <a:solidFill>
                  <a:srgbClr val="333399"/>
                </a:solidFill>
              </a:rPr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5200" y="114300"/>
            <a:ext cx="66040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1600" dirty="0">
                <a:solidFill>
                  <a:schemeClr val="bg1"/>
                </a:solidFill>
                <a:latin typeface="Calibri" pitchFamily="34" charset="0"/>
              </a:rPr>
              <a:t>DEBATE SOBRE </a:t>
            </a:r>
            <a:r>
              <a:rPr lang="es-ES" sz="1600" b="1" dirty="0">
                <a:solidFill>
                  <a:schemeClr val="bg1"/>
                </a:solidFill>
                <a:latin typeface="Calibri" pitchFamily="34" charset="0"/>
              </a:rPr>
              <a:t>TURISMO Y RESPONSABILIDAD SOCIAL</a:t>
            </a:r>
          </a:p>
          <a:p>
            <a:pPr>
              <a:lnSpc>
                <a:spcPct val="150000"/>
              </a:lnSpc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Actos de celebración del Día Mundial del Turismo 2012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8839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Century Gothic" pitchFamily="34" charset="0"/>
              </a:rPr>
              <a:t>MARCO DE TRABAJO</a:t>
            </a:r>
          </a:p>
          <a:p>
            <a:pPr>
              <a:lnSpc>
                <a:spcPct val="150000"/>
              </a:lnSpc>
              <a:defRPr/>
            </a:pPr>
            <a:endParaRPr lang="es-ES" sz="2000" b="1" dirty="0">
              <a:latin typeface="Century Gothic" pitchFamily="34" charset="0"/>
            </a:endParaRPr>
          </a:p>
        </p:txBody>
      </p:sp>
      <p:sp>
        <p:nvSpPr>
          <p:cNvPr id="12" name="11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enlaces de interés</a:t>
            </a:r>
            <a:endPara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3"/>
          <p:cNvSpPr>
            <a:spLocks noChangeArrowheads="1"/>
          </p:cNvSpPr>
          <p:nvPr/>
        </p:nvSpPr>
        <p:spPr bwMode="auto">
          <a:xfrm>
            <a:off x="179512" y="935582"/>
            <a:ext cx="8784976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web ECPAT España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www.ecpat-spain.org/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Adhesión al Código 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Conducta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www.ecpat-spain.org/programas.asp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Adhesión a la RESCIA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www.ecpat-spain.org/empresa.asp?sec=13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Buenas prácticas: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sensibilización y formación industria hotelera </a:t>
            </a:r>
            <a:r>
              <a:rPr lang="es-ES" b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(Mallorca):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www.youtube.com/watch?v=FNNe3j3DKKk&amp;feature=youtu.be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social corporativa en empresa hotelera: 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www.riu.com/es/sostenibilidad/inicio.jsp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buenas prácticas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relación a la ESCNNA-T: </a:t>
            </a:r>
            <a:r>
              <a:rPr lang="es-ES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s-ES" dirty="0" smtClean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www.ecpat-spain.org/code.asp?sec=9</a:t>
            </a:r>
            <a:endParaRPr lang="es-ES" dirty="0" smtClean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39408"/>
            <a:ext cx="2428834" cy="6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216400" y="4478338"/>
            <a:ext cx="4606925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Porque es responsabilidad de todos asegurar un entorno protector para Niños/as y Adolescentes </a:t>
            </a:r>
          </a:p>
        </p:txBody>
      </p:sp>
      <p:sp>
        <p:nvSpPr>
          <p:cNvPr id="6" name="Documento 5"/>
          <p:cNvSpPr/>
          <p:nvPr/>
        </p:nvSpPr>
        <p:spPr>
          <a:xfrm>
            <a:off x="0" y="42863"/>
            <a:ext cx="9144000" cy="2073275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Documento 6"/>
          <p:cNvSpPr/>
          <p:nvPr/>
        </p:nvSpPr>
        <p:spPr>
          <a:xfrm flipH="1">
            <a:off x="0" y="0"/>
            <a:ext cx="9144000" cy="1404938"/>
          </a:xfrm>
          <a:prstGeom prst="flowChartDocument">
            <a:avLst/>
          </a:prstGeom>
          <a:solidFill>
            <a:srgbClr val="10253F"/>
          </a:solidFill>
          <a:ln>
            <a:solidFill>
              <a:srgbClr val="1025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632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224088"/>
            <a:ext cx="40751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ítulo 1"/>
          <p:cNvSpPr txBox="1">
            <a:spLocks/>
          </p:cNvSpPr>
          <p:nvPr/>
        </p:nvSpPr>
        <p:spPr bwMode="auto">
          <a:xfrm>
            <a:off x="3844925" y="2435225"/>
            <a:ext cx="52578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000" b="1">
                <a:solidFill>
                  <a:srgbClr val="10253F"/>
                </a:solidFill>
                <a:latin typeface="Calibri" charset="0"/>
              </a:rPr>
              <a:t>Unidos contra la Explotación Sexual de la Infancia y la Adolescencia</a:t>
            </a:r>
          </a:p>
        </p:txBody>
      </p:sp>
      <p:sp>
        <p:nvSpPr>
          <p:cNvPr id="56326" name="Rectángulo 3"/>
          <p:cNvSpPr>
            <a:spLocks noChangeArrowheads="1"/>
          </p:cNvSpPr>
          <p:nvPr/>
        </p:nvSpPr>
        <p:spPr bwMode="auto">
          <a:xfrm>
            <a:off x="266700" y="5951538"/>
            <a:ext cx="423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a-ES" sz="2000">
                <a:hlinkClick r:id="rId3"/>
              </a:rPr>
              <a:t>http://www.reportchildsextourism.eu</a:t>
            </a:r>
            <a:r>
              <a:rPr lang="ca-E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2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cumento 23"/>
          <p:cNvSpPr/>
          <p:nvPr/>
        </p:nvSpPr>
        <p:spPr>
          <a:xfrm flipH="1">
            <a:off x="600075" y="346075"/>
            <a:ext cx="8124825" cy="5351463"/>
          </a:xfrm>
          <a:prstGeom prst="flowChartDocument">
            <a:avLst/>
          </a:prstGeom>
          <a:noFill/>
          <a:ln w="38100" cmpd="sng">
            <a:solidFill>
              <a:srgbClr val="1025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Documento 24"/>
          <p:cNvSpPr/>
          <p:nvPr/>
        </p:nvSpPr>
        <p:spPr>
          <a:xfrm>
            <a:off x="600075" y="346075"/>
            <a:ext cx="8128000" cy="2081213"/>
          </a:xfrm>
          <a:prstGeom prst="flowChartDocument">
            <a:avLst/>
          </a:prstGeom>
          <a:solidFill>
            <a:srgbClr val="10253F"/>
          </a:solidFill>
          <a:ln>
            <a:solidFill>
              <a:srgbClr val="1025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419" name="Rectángulo 5"/>
          <p:cNvSpPr>
            <a:spLocks noChangeArrowheads="1"/>
          </p:cNvSpPr>
          <p:nvPr/>
        </p:nvSpPr>
        <p:spPr bwMode="auto">
          <a:xfrm>
            <a:off x="1154113" y="730250"/>
            <a:ext cx="6419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</a:t>
            </a:r>
            <a:r>
              <a:rPr lang="es-ES_trad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E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CuadroTexto 6"/>
          <p:cNvSpPr txBox="1">
            <a:spLocks noChangeArrowheads="1"/>
          </p:cNvSpPr>
          <p:nvPr/>
        </p:nvSpPr>
        <p:spPr bwMode="auto">
          <a:xfrm>
            <a:off x="2451100" y="4452938"/>
            <a:ext cx="448945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Federación de Asociaciones </a:t>
            </a:r>
          </a:p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para la Prevención del Maltrato Infantil (FAPMI)</a:t>
            </a:r>
          </a:p>
          <a:p>
            <a:pPr algn="ctr" eaLnBrk="1" hangingPunct="1"/>
            <a:endParaRPr lang="es-ES" sz="1400" dirty="0">
              <a:solidFill>
                <a:srgbClr val="19503B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C/ Delicias, 8 entreplanta</a:t>
            </a:r>
          </a:p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28045, Madrid</a:t>
            </a:r>
          </a:p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Telf. 914682662 · Fax. 915277626</a:t>
            </a:r>
          </a:p>
          <a:p>
            <a:pPr algn="ctr" eaLnBrk="1" hangingPunct="1"/>
            <a:r>
              <a:rPr lang="es-ES" sz="1400" dirty="0">
                <a:solidFill>
                  <a:srgbClr val="19503B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E-correo: fapmi@fapmi.es</a:t>
            </a:r>
            <a:endParaRPr lang="es-ES" sz="8000" dirty="0">
              <a:solidFill>
                <a:srgbClr val="19503B"/>
              </a:solidFill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pic>
        <p:nvPicPr>
          <p:cNvPr id="60421" name="Imagen 3" descr="LogoECPATnou(transparent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27288"/>
            <a:ext cx="72231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Imagen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2554288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Imagen 2" descr="the cod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78200"/>
            <a:ext cx="8763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600075" y="6208713"/>
            <a:ext cx="8128000" cy="501650"/>
          </a:xfrm>
          <a:prstGeom prst="rect">
            <a:avLst/>
          </a:prstGeom>
          <a:solidFill>
            <a:srgbClr val="10253F"/>
          </a:solidFill>
          <a:ln>
            <a:solidFill>
              <a:srgbClr val="10253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0425" name="CuadroTexto 12"/>
          <p:cNvSpPr txBox="1">
            <a:spLocks noChangeArrowheads="1"/>
          </p:cNvSpPr>
          <p:nvPr/>
        </p:nvSpPr>
        <p:spPr bwMode="auto">
          <a:xfrm>
            <a:off x="2727325" y="6264275"/>
            <a:ext cx="4673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www.fapmi.es · www.ecpat-spain.org</a:t>
            </a:r>
          </a:p>
        </p:txBody>
      </p:sp>
    </p:spTree>
    <p:extLst>
      <p:ext uri="{BB962C8B-B14F-4D97-AF65-F5344CB8AC3E}">
        <p14:creationId xmlns:p14="http://schemas.microsoft.com/office/powerpoint/2010/main" val="24896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172732" y="836712"/>
            <a:ext cx="8712968" cy="485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lvl="1" indent="0" algn="just" eaLnBrk="1" hangingPunct="1">
              <a:lnSpc>
                <a:spcPct val="150000"/>
              </a:lnSpc>
              <a:defRPr/>
            </a:pPr>
            <a:endParaRPr lang="en-A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defRPr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Red ECPAT Internacional </a:t>
            </a:r>
            <a:r>
              <a:rPr 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_tradnl" sz="1800" b="1" dirty="0">
                <a:latin typeface="Arial" panose="020B0604020202020204" pitchFamily="34" charset="0"/>
                <a:cs typeface="Arial" panose="020B0604020202020204" pitchFamily="34" charset="0"/>
              </a:rPr>
              <a:t>red mundial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de organizaciones y personas que trabajan juntas para poner fin a la </a:t>
            </a:r>
            <a:r>
              <a:rPr lang="es-ES_tradn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prostitución, la pornografía y la trata de </a:t>
            </a:r>
            <a:r>
              <a:rPr lang="es-ES_tradn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niños/as </a:t>
            </a:r>
            <a:r>
              <a:rPr lang="es-ES_tradn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y adolescentes con fines sexuales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Alienta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a la comunidad internacional a </a:t>
            </a:r>
            <a:r>
              <a:rPr 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asegurar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que los </a:t>
            </a:r>
            <a:r>
              <a:rPr 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niños/as 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de todas partes del mundo gocen de sus derechos fundamentales, libres de toda forma de explotación. </a:t>
            </a:r>
            <a:endParaRPr lang="es-ES_trad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defRPr/>
            </a:pPr>
            <a:endParaRPr lang="es-ES_trad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defRPr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Están implicados más de 86 países con afiliados y grupos nacionales. En España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FAPMI ostenta su representación como grupo nacional </a:t>
            </a:r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r>
              <a:rPr lang="es-ES_tradnl" sz="1800" b="1" dirty="0">
                <a:latin typeface="Arial" panose="020B0604020202020204" pitchFamily="34" charset="0"/>
                <a:cs typeface="Arial" panose="020B0604020202020204" pitchFamily="34" charset="0"/>
              </a:rPr>
              <a:t>y del Código de Conducta</a:t>
            </a:r>
            <a:r>
              <a:rPr 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 para la Defensa de los Niños, Niñas y Adolescentes frente a la Explotación Sexual en el Turismo y en los Viajes (The Code)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endParaRPr lang="en-A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  <p:sp>
        <p:nvSpPr>
          <p:cNvPr id="9" name="CuadroTexto 9"/>
          <p:cNvSpPr txBox="1"/>
          <p:nvPr/>
        </p:nvSpPr>
        <p:spPr>
          <a:xfrm>
            <a:off x="0" y="0"/>
            <a:ext cx="9143999" cy="70984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La Red ECPAT Internacional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489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9"/>
          <p:cNvSpPr txBox="1">
            <a:spLocks noChangeArrowheads="1"/>
          </p:cNvSpPr>
          <p:nvPr/>
        </p:nvSpPr>
        <p:spPr bwMode="auto">
          <a:xfrm>
            <a:off x="352489" y="908720"/>
            <a:ext cx="8424517" cy="507831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contemporánea de esclavitud de niños, niñas y adolescentes</a:t>
            </a:r>
            <a:endParaRPr lang="en-A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  <p:sp>
        <p:nvSpPr>
          <p:cNvPr id="9" name="CuadroTexto 9"/>
          <p:cNvSpPr txBox="1"/>
          <p:nvPr/>
        </p:nvSpPr>
        <p:spPr>
          <a:xfrm>
            <a:off x="1" y="0"/>
            <a:ext cx="9143999" cy="8026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Verdana"/>
                <a:cs typeface="Verdana"/>
              </a:rPr>
              <a:t>Explotación sexual comercial (ESCNNA)</a:t>
            </a:r>
            <a:endParaRPr lang="es-E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5" y="1772816"/>
            <a:ext cx="2578943" cy="318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5"/>
          <p:cNvSpPr txBox="1">
            <a:spLocks noChangeArrowheads="1"/>
          </p:cNvSpPr>
          <p:nvPr/>
        </p:nvSpPr>
        <p:spPr bwMode="auto">
          <a:xfrm>
            <a:off x="413734" y="4959550"/>
            <a:ext cx="25466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AU" sz="1400" dirty="0">
                <a:latin typeface="Century Gothic" panose="020B0502020202020204" pitchFamily="34" charset="0"/>
                <a:ea typeface="MS PGothic" charset="0"/>
                <a:cs typeface="MS PGothic" charset="0"/>
              </a:rPr>
              <a:t>The Body Shop (2009). “</a:t>
            </a:r>
            <a:r>
              <a:rPr lang="en-AU" altLang="ja-JP" sz="1400" i="1" dirty="0">
                <a:latin typeface="Century Gothic" panose="020B0502020202020204" pitchFamily="34" charset="0"/>
                <a:ea typeface="MS PGothic" charset="0"/>
                <a:cs typeface="MS PGothic" charset="0"/>
              </a:rPr>
              <a:t>Stop Sex Trafficking of Children and Young People” Campaign</a:t>
            </a:r>
            <a:endParaRPr lang="en-AU" sz="1400" i="1" dirty="0">
              <a:latin typeface="Century Gothic" panose="020B0502020202020204" pitchFamily="34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0360358"/>
              </p:ext>
            </p:extLst>
          </p:nvPr>
        </p:nvGraphicFramePr>
        <p:xfrm>
          <a:off x="3131840" y="1772816"/>
          <a:ext cx="5780532" cy="400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94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60841700"/>
              </p:ext>
            </p:extLst>
          </p:nvPr>
        </p:nvGraphicFramePr>
        <p:xfrm>
          <a:off x="1403648" y="980728"/>
          <a:ext cx="6093071" cy="435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ocumento"/>
          <p:cNvSpPr/>
          <p:nvPr/>
        </p:nvSpPr>
        <p:spPr>
          <a:xfrm>
            <a:off x="0" y="0"/>
            <a:ext cx="9144000" cy="68580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Explotación Sexual Comercial Infantil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" y="4873270"/>
            <a:ext cx="5450129" cy="198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163" y="157163"/>
            <a:ext cx="8543925" cy="610630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Trata de niños/as con fines de explotación </a:t>
            </a:r>
            <a:r>
              <a:rPr lang="es-ES" sz="2000" b="1" dirty="0" smtClean="0">
                <a:solidFill>
                  <a:schemeClr val="bg1"/>
                </a:solidFill>
                <a:latin typeface="Verdana"/>
                <a:cs typeface="Verdana"/>
              </a:rPr>
              <a:t>sexual</a:t>
            </a:r>
            <a:endParaRPr lang="es-ES" sz="2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74654" y="908720"/>
            <a:ext cx="3280434" cy="4450050"/>
          </a:xfrm>
          <a:prstGeom prst="roundRect">
            <a:avLst>
              <a:gd name="adj" fmla="val 3853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  <a:defRPr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 millones de personas víctimas de la trata (OIT, 2012). De ellas, 5,5 millones son personas menores de edad.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España figura entre los principales países de destino de la trata, sobre todo de mujeres y niñas con fines de explotación sexual, aunque también destaca su condición de país de tránsito. Estos menores generalmente, tienen  entre 14 y 17 años y son mayoritariamente chicas.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41153"/>
              </p:ext>
            </p:extLst>
          </p:nvPr>
        </p:nvGraphicFramePr>
        <p:xfrm>
          <a:off x="408706" y="908720"/>
          <a:ext cx="4837262" cy="404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051"/>
                <a:gridCol w="3881211"/>
              </a:tblGrid>
              <a:tr h="524993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trata de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 menores de edad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988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Captación, transporte, traslado, acogida o recepción de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 o fuera del país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</a:tr>
              <a:tr h="8988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Medios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Coacción, engaño, intimidación, uso de la fuerza o la violencia. No requerido para menores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</a:tr>
              <a:tr h="15749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Fines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Explotación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prostitución </a:t>
                      </a: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ajena u otras formas de explotación 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mendicidad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forzosa, actividades delictivas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adopción ilegal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trabajos </a:t>
                      </a: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servicios forzados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esclavitud,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extracción </a:t>
                      </a:r>
                      <a:r>
                        <a:rPr lang="es-ES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ES" sz="14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órganos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400" dirty="0">
                        <a:solidFill>
                          <a:srgbClr val="365F9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118649" marR="118649" marT="0" marB="0"/>
                </a:tc>
              </a:tr>
            </a:tbl>
          </a:graphicData>
        </a:graphic>
      </p:graphicFrame>
      <p:sp>
        <p:nvSpPr>
          <p:cNvPr id="27667" name="CuadroTexto 16"/>
          <p:cNvSpPr txBox="1">
            <a:spLocks noChangeArrowheads="1"/>
          </p:cNvSpPr>
          <p:nvPr/>
        </p:nvSpPr>
        <p:spPr bwMode="auto">
          <a:xfrm>
            <a:off x="414338" y="5599113"/>
            <a:ext cx="2290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latin typeface="Verdana" charset="0"/>
                <a:cs typeface="Verdana" charset="0"/>
              </a:rPr>
              <a:t>Human Trafficking UN.GIFT</a:t>
            </a:r>
          </a:p>
        </p:txBody>
      </p:sp>
      <p:sp>
        <p:nvSpPr>
          <p:cNvPr id="18" name="Botón de acción: Hacia delante o Siguiente 17">
            <a:hlinkClick r:id="rId2" highlightClick="1"/>
          </p:cNvPr>
          <p:cNvSpPr/>
          <p:nvPr/>
        </p:nvSpPr>
        <p:spPr>
          <a:xfrm>
            <a:off x="2705100" y="5599113"/>
            <a:ext cx="244475" cy="277812"/>
          </a:xfrm>
          <a:prstGeom prst="actionButtonForwardNex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669" name="CuadroTexto 18"/>
          <p:cNvSpPr txBox="1">
            <a:spLocks noChangeArrowheads="1"/>
          </p:cNvSpPr>
          <p:nvPr/>
        </p:nvSpPr>
        <p:spPr bwMode="auto">
          <a:xfrm>
            <a:off x="414338" y="5900738"/>
            <a:ext cx="445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latin typeface="Verdana" charset="0"/>
                <a:cs typeface="Verdana" charset="0"/>
              </a:rPr>
              <a:t>Human Trafficking for Sexual purposes. The Body Shop	</a:t>
            </a:r>
          </a:p>
        </p:txBody>
      </p:sp>
      <p:sp>
        <p:nvSpPr>
          <p:cNvPr id="20" name="Botón de acción: Hacia delante o Siguiente 19">
            <a:hlinkClick r:id="rId3" highlightClick="1"/>
          </p:cNvPr>
          <p:cNvSpPr/>
          <p:nvPr/>
        </p:nvSpPr>
        <p:spPr>
          <a:xfrm>
            <a:off x="4845050" y="5900738"/>
            <a:ext cx="311150" cy="276225"/>
          </a:xfrm>
          <a:prstGeom prst="actionButtonForwardNext">
            <a:avLst/>
          </a:prstGeom>
          <a:solidFill>
            <a:srgbClr val="1025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93" y="6012264"/>
            <a:ext cx="2877806" cy="8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868363" y="1729799"/>
            <a:ext cx="7440612" cy="1569660"/>
          </a:xfrm>
          <a:prstGeom prst="rect">
            <a:avLst/>
          </a:prstGeom>
          <a:solidFill>
            <a:srgbClr val="EBF1DE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400" i="1" dirty="0">
                <a:solidFill>
                  <a:srgbClr val="102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“Todo material que represente de forma visual a un niño o niña manteniendo una conducta sexualmente explícita, real o simulada, o toda representación de los órganos sexuales de un niño o niña con fines sexuales”.</a:t>
            </a:r>
          </a:p>
          <a:p>
            <a:pPr algn="just">
              <a:lnSpc>
                <a:spcPct val="150000"/>
              </a:lnSpc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Protocolo facultativo de la Convención sobre los Derechos del Niño relativo a la venta de niños, la prostitución infantil y la utilización de niños en la pornografía. </a:t>
            </a:r>
            <a:endParaRPr lang="es-ES" sz="1200" dirty="0">
              <a:solidFill>
                <a:srgbClr val="1025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68363" y="3448050"/>
            <a:ext cx="7337425" cy="2749126"/>
          </a:xfrm>
          <a:prstGeom prst="roundRect">
            <a:avLst>
              <a:gd name="adj" fmla="val 8696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la evidencia empírica del ASI.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producción y tenencia material pornográfico presupone un acto criminal abusivo, humillante y degradante cometido sobre la infancia y adolescencia. Estos materiales objetivan a la infancia y adolescencia reduciéndolas a la categoría de simples mercancías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v"/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producción de pornografía infantil criminal, que muestra abuso de niños, tiene un valor estimado entre US$3 billones y US$20 billones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1163" y="157163"/>
            <a:ext cx="8543925" cy="1230312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Pornografía infantil</a:t>
            </a:r>
          </a:p>
          <a:p>
            <a:pPr algn="ctr">
              <a:lnSpc>
                <a:spcPct val="150000"/>
              </a:lnSpc>
              <a:defRPr/>
            </a:pPr>
            <a:endParaRPr lang="es-ES" sz="2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86502"/>
            <a:ext cx="1907702" cy="5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163" y="157163"/>
            <a:ext cx="8543925" cy="1230312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solidFill>
              <a:srgbClr val="10253F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sz="2000" b="1" dirty="0">
                <a:solidFill>
                  <a:schemeClr val="bg1"/>
                </a:solidFill>
                <a:latin typeface="Verdana"/>
                <a:cs typeface="Verdana"/>
              </a:rPr>
              <a:t>Prostitución infantil</a:t>
            </a:r>
          </a:p>
          <a:p>
            <a:pPr algn="ctr">
              <a:lnSpc>
                <a:spcPct val="150000"/>
              </a:lnSpc>
              <a:defRPr/>
            </a:pPr>
            <a:endParaRPr lang="es-ES" sz="2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11163" y="1728788"/>
            <a:ext cx="854392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prostitución infantil es la “</a:t>
            </a:r>
            <a:r>
              <a:rPr lang="es-ES" sz="14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de un niño (o niña) en actividades sexuales a cambio de remuneración o de cualquier otra retribución”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defRPr/>
            </a:pPr>
            <a:endParaRPr lang="es-E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Protocolo Facultativo de la Convención sobre los Derechos de la Infancia relativo a la venta de niños y niñas, la prostitución infantil y la utilización de niños y niñas en la pornografía </a:t>
            </a:r>
            <a:endParaRPr lang="es-ES" sz="11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5464" y="3540125"/>
            <a:ext cx="8559624" cy="2090261"/>
          </a:xfrm>
          <a:prstGeom prst="roundRect">
            <a:avLst>
              <a:gd name="adj" fmla="val 5824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charset="2"/>
              <a:buChar char="v"/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Cada año al menos un millón de niños, sobre todo, niñas, comienzan a ejercer la prostitución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charset="2"/>
              <a:buChar char="v"/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charset="2"/>
              <a:buChar char="v"/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España son desarticuladas redes de corrupción de menores todos los años, a quienes además se les incautan miles de fotografías y vídeos de menores, que serán vendidas de particular a particular o mediante catálogo y casi siempre en países distintos al de procedencia para evitar su posible identificación.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6164366"/>
            <a:ext cx="2339751" cy="6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2683</Words>
  <Application>Microsoft Office PowerPoint</Application>
  <PresentationFormat>Presentación en pantalla (4:3)</PresentationFormat>
  <Paragraphs>286</Paragraphs>
  <Slides>39</Slides>
  <Notes>11</Notes>
  <HiddenSlides>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ＭＳ 明朝</vt:lpstr>
      <vt:lpstr>MS PGothic</vt:lpstr>
      <vt:lpstr>MS PGothic</vt:lpstr>
      <vt:lpstr>Arial</vt:lpstr>
      <vt:lpstr>Calibri</vt:lpstr>
      <vt:lpstr>Century Gothic</vt:lpstr>
      <vt:lpstr>Times New Roman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Vídeo de 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eiruga</cp:lastModifiedBy>
  <cp:revision>80</cp:revision>
  <dcterms:created xsi:type="dcterms:W3CDTF">2017-02-17T12:34:51Z</dcterms:created>
  <dcterms:modified xsi:type="dcterms:W3CDTF">2017-11-02T11:11:53Z</dcterms:modified>
</cp:coreProperties>
</file>