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3" r:id="rId4"/>
    <p:sldId id="274" r:id="rId5"/>
    <p:sldId id="260" r:id="rId6"/>
    <p:sldId id="264" r:id="rId7"/>
    <p:sldId id="275" r:id="rId8"/>
    <p:sldId id="278" r:id="rId9"/>
    <p:sldId id="276" r:id="rId10"/>
    <p:sldId id="277" r:id="rId11"/>
    <p:sldId id="258" r:id="rId12"/>
    <p:sldId id="279" r:id="rId13"/>
    <p:sldId id="280" r:id="rId14"/>
    <p:sldId id="282" r:id="rId15"/>
    <p:sldId id="283" r:id="rId16"/>
    <p:sldId id="285" r:id="rId17"/>
    <p:sldId id="286" r:id="rId18"/>
    <p:sldId id="284" r:id="rId19"/>
    <p:sldId id="287" r:id="rId20"/>
    <p:sldId id="288" r:id="rId21"/>
    <p:sldId id="268" r:id="rId22"/>
    <p:sldId id="281" r:id="rId23"/>
    <p:sldId id="269" r:id="rId24"/>
    <p:sldId id="270" r:id="rId25"/>
    <p:sldId id="271" r:id="rId26"/>
    <p:sldId id="289" r:id="rId27"/>
    <p:sldId id="290" r:id="rId28"/>
    <p:sldId id="292" r:id="rId29"/>
    <p:sldId id="291" r:id="rId30"/>
    <p:sldId id="267" r:id="rId31"/>
    <p:sldId id="266" r:id="rId32"/>
    <p:sldId id="272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AC1893-0CD8-41C3-AD06-7BDB5A7EC852}" type="datetimeFigureOut">
              <a:rPr lang="es-ES" smtClean="0"/>
              <a:pPr/>
              <a:t>27/03/2016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354653-EB63-4404-8BFF-4BE0974ED3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AC1893-0CD8-41C3-AD06-7BDB5A7EC852}" type="datetimeFigureOut">
              <a:rPr lang="es-ES" smtClean="0"/>
              <a:pPr/>
              <a:t>27/03/2016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54653-EB63-4404-8BFF-4BE0974ED3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AC1893-0CD8-41C3-AD06-7BDB5A7EC852}" type="datetimeFigureOut">
              <a:rPr lang="es-ES" smtClean="0"/>
              <a:pPr/>
              <a:t>27/03/2016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54653-EB63-4404-8BFF-4BE0974ED3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AC1893-0CD8-41C3-AD06-7BDB5A7EC852}" type="datetimeFigureOut">
              <a:rPr lang="es-ES" smtClean="0"/>
              <a:pPr/>
              <a:t>27/03/2016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54653-EB63-4404-8BFF-4BE0974ED33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AC1893-0CD8-41C3-AD06-7BDB5A7EC852}" type="datetimeFigureOut">
              <a:rPr lang="es-ES" smtClean="0"/>
              <a:pPr/>
              <a:t>27/03/2016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54653-EB63-4404-8BFF-4BE0974ED33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AC1893-0CD8-41C3-AD06-7BDB5A7EC852}" type="datetimeFigureOut">
              <a:rPr lang="es-ES" smtClean="0"/>
              <a:pPr/>
              <a:t>27/03/2016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54653-EB63-4404-8BFF-4BE0974ED33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AC1893-0CD8-41C3-AD06-7BDB5A7EC852}" type="datetimeFigureOut">
              <a:rPr lang="es-ES" smtClean="0"/>
              <a:pPr/>
              <a:t>27/03/2016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54653-EB63-4404-8BFF-4BE0974ED3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AC1893-0CD8-41C3-AD06-7BDB5A7EC852}" type="datetimeFigureOut">
              <a:rPr lang="es-ES" smtClean="0"/>
              <a:pPr/>
              <a:t>27/03/2016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54653-EB63-4404-8BFF-4BE0974ED33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AC1893-0CD8-41C3-AD06-7BDB5A7EC852}" type="datetimeFigureOut">
              <a:rPr lang="es-ES" smtClean="0"/>
              <a:pPr/>
              <a:t>27/03/2016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54653-EB63-4404-8BFF-4BE0974ED3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AAC1893-0CD8-41C3-AD06-7BDB5A7EC852}" type="datetimeFigureOut">
              <a:rPr lang="es-ES" smtClean="0"/>
              <a:pPr/>
              <a:t>27/03/2016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54653-EB63-4404-8BFF-4BE0974ED3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AC1893-0CD8-41C3-AD06-7BDB5A7EC852}" type="datetimeFigureOut">
              <a:rPr lang="es-ES" smtClean="0"/>
              <a:pPr/>
              <a:t>27/03/2016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354653-EB63-4404-8BFF-4BE0974ED33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AAC1893-0CD8-41C3-AD06-7BDB5A7EC852}" type="datetimeFigureOut">
              <a:rPr lang="es-ES" smtClean="0"/>
              <a:pPr/>
              <a:t>27/03/2016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C354653-EB63-4404-8BFF-4BE0974ED3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aminogalicia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ACOSO   ESCOLAR</a:t>
            </a:r>
            <a:endParaRPr lang="es-ES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0670" cy="1380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TESTIGOS</a:t>
            </a:r>
          </a:p>
          <a:p>
            <a:pPr algn="just">
              <a:buNone/>
            </a:pPr>
            <a:endParaRPr lang="es-ES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r>
              <a:rPr lang="es-ES" sz="1800" dirty="0" smtClean="0"/>
              <a:t>Se produce un contagio social que inhibe la ayuda por parte de los compañeros que conocen el problema.</a:t>
            </a:r>
          </a:p>
          <a:p>
            <a:pPr algn="just">
              <a:buFontTx/>
              <a:buChar char="-"/>
            </a:pPr>
            <a:endParaRPr lang="es-ES" sz="1800" dirty="0" smtClean="0"/>
          </a:p>
          <a:p>
            <a:pPr algn="just">
              <a:buFontTx/>
              <a:buChar char="-"/>
            </a:pPr>
            <a:r>
              <a:rPr lang="es-ES" sz="1800" dirty="0" smtClean="0"/>
              <a:t>En general apoyan poco a las víctimas, entre otras cosas, por la influencia que los agresores ejercen sobre ellos.</a:t>
            </a:r>
          </a:p>
          <a:p>
            <a:pPr algn="just">
              <a:buFontTx/>
              <a:buChar char="-"/>
            </a:pPr>
            <a:endParaRPr lang="es-ES" sz="1800" dirty="0" smtClean="0"/>
          </a:p>
          <a:p>
            <a:pPr algn="just">
              <a:buFontTx/>
              <a:buChar char="-"/>
            </a:pPr>
            <a:r>
              <a:rPr lang="es-ES" sz="1800" dirty="0" smtClean="0"/>
              <a:t>Hay casos en los que es el miedo a ser incluido dentro del círculo de victimización lo que hace que siente que debería de hacer algo, y no lo haga.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smtClean="0">
                <a:solidFill>
                  <a:srgbClr val="FF0000"/>
                </a:solidFill>
                <a:effectLst/>
              </a:rPr>
              <a:t>PERFILES DE LOS PRINCIPALES PARTICIPANTES</a:t>
            </a:r>
            <a:endParaRPr lang="es-ES" sz="2800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330" y="5477750"/>
            <a:ext cx="1490670" cy="13802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rgbClr val="FF0000"/>
                </a:solidFill>
              </a:rPr>
              <a:t>CONSECUENCIAS DEL ACOSO ESCOLAR</a:t>
            </a:r>
            <a:endParaRPr lang="es-ES" sz="3200" dirty="0">
              <a:solidFill>
                <a:srgbClr val="FF000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s-ES" u="sng" dirty="0" smtClean="0"/>
              <a:t>PARA LA VÍCTIMA</a:t>
            </a:r>
          </a:p>
          <a:p>
            <a:pPr>
              <a:buNone/>
            </a:pPr>
            <a:endParaRPr lang="es-ES" dirty="0" smtClean="0"/>
          </a:p>
          <a:p>
            <a:pPr algn="just">
              <a:buFontTx/>
              <a:buChar char="-"/>
            </a:pPr>
            <a:r>
              <a:rPr lang="es-ES" dirty="0" smtClean="0"/>
              <a:t>Dificultades y fracaso escolar.</a:t>
            </a:r>
          </a:p>
          <a:p>
            <a:pPr algn="just">
              <a:buNone/>
            </a:pPr>
            <a:endParaRPr lang="es-ES" dirty="0" smtClean="0"/>
          </a:p>
          <a:p>
            <a:pPr algn="just">
              <a:buFontTx/>
              <a:buChar char="-"/>
            </a:pPr>
            <a:r>
              <a:rPr lang="es-ES" dirty="0" smtClean="0"/>
              <a:t>Niveles altos de ansiedad, fobia escolar, riesgos físicos…</a:t>
            </a:r>
          </a:p>
          <a:p>
            <a:pPr algn="just">
              <a:buFontTx/>
              <a:buChar char="-"/>
            </a:pPr>
            <a:endParaRPr lang="es-ES" dirty="0" smtClean="0"/>
          </a:p>
          <a:p>
            <a:pPr algn="just">
              <a:buFontTx/>
              <a:buChar char="-"/>
            </a:pPr>
            <a:r>
              <a:rPr lang="es-ES" dirty="0" smtClean="0"/>
              <a:t>Baja autoestima, insatisfacción, desesperanza e inseguridad personal.</a:t>
            </a:r>
          </a:p>
          <a:p>
            <a:pPr algn="just">
              <a:buFontTx/>
              <a:buChar char="-"/>
            </a:pPr>
            <a:endParaRPr lang="es-ES" dirty="0" smtClean="0"/>
          </a:p>
          <a:p>
            <a:pPr algn="just">
              <a:buFontTx/>
              <a:buChar char="-"/>
            </a:pPr>
            <a:r>
              <a:rPr lang="es-ES" dirty="0" smtClean="0"/>
              <a:t>Si la victimización se prolonga, pueden darse síntomas clínicos que pueden incluir la neurosis y TEP.</a:t>
            </a:r>
          </a:p>
          <a:p>
            <a:pPr algn="just">
              <a:buFontTx/>
              <a:buChar char="-"/>
            </a:pPr>
            <a:endParaRPr lang="es-ES" dirty="0" smtClean="0"/>
          </a:p>
          <a:p>
            <a:pPr algn="just">
              <a:buFontTx/>
              <a:buChar char="-"/>
            </a:pPr>
            <a:r>
              <a:rPr lang="es-ES" dirty="0" smtClean="0"/>
              <a:t>Depresión, reacciones agresivas e intentos analíticos.</a:t>
            </a: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>
                <a:solidFill>
                  <a:srgbClr val="FF0000"/>
                </a:solidFill>
              </a:rPr>
              <a:t>CONSECUENCIAS DEL ACOSO ESCOLAR</a:t>
            </a:r>
            <a:endParaRPr lang="es-ES" sz="3200" dirty="0">
              <a:solidFill>
                <a:srgbClr val="FF000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u="sng" dirty="0" smtClean="0"/>
              <a:t>PARA EL AGRESOR</a:t>
            </a:r>
          </a:p>
          <a:p>
            <a:pPr>
              <a:buNone/>
            </a:pPr>
            <a:endParaRPr lang="es-ES" dirty="0" smtClean="0"/>
          </a:p>
          <a:p>
            <a:pPr algn="just">
              <a:buFontTx/>
              <a:buChar char="-"/>
            </a:pPr>
            <a:r>
              <a:rPr lang="es-ES" sz="1800" dirty="0" smtClean="0"/>
              <a:t>Obtiene un refuerzo sobre el acto agresivo y violento, como algo deseable, como método de tener estatus en el grupo, reconocimiento social.</a:t>
            </a:r>
          </a:p>
          <a:p>
            <a:pPr algn="just">
              <a:buFontTx/>
              <a:buChar char="-"/>
            </a:pPr>
            <a:endParaRPr lang="es-ES" sz="1800" dirty="0" smtClean="0"/>
          </a:p>
          <a:p>
            <a:pPr algn="just">
              <a:buFontTx/>
              <a:buChar char="-"/>
            </a:pPr>
            <a:r>
              <a:rPr lang="es-ES" sz="1800" dirty="0" smtClean="0"/>
              <a:t>Aprendizaje </a:t>
            </a:r>
            <a:r>
              <a:rPr lang="es-ES" sz="1800" dirty="0" err="1" smtClean="0"/>
              <a:t>negaivo</a:t>
            </a:r>
            <a:r>
              <a:rPr lang="es-ES" sz="1800" dirty="0" smtClean="0"/>
              <a:t> ante la forma de establecer vínculos sociales.</a:t>
            </a:r>
          </a:p>
          <a:p>
            <a:pPr algn="just">
              <a:buFontTx/>
              <a:buChar char="-"/>
            </a:pPr>
            <a:endParaRPr lang="es-ES" sz="1800" dirty="0" smtClean="0"/>
          </a:p>
          <a:p>
            <a:pPr algn="just">
              <a:buFontTx/>
              <a:buChar char="-"/>
            </a:pPr>
            <a:r>
              <a:rPr lang="es-ES" sz="1800" dirty="0" smtClean="0"/>
              <a:t>Conductas de dominio y de sumisión en la relación de pareja, como son las situaciones que se sufren en la violencia doméstica.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>
                <a:solidFill>
                  <a:srgbClr val="FF0000"/>
                </a:solidFill>
              </a:rPr>
              <a:t>CONSECUENCIAS DEL ACOSO ESCOLAR</a:t>
            </a:r>
            <a:endParaRPr lang="es-ES" sz="3200" dirty="0">
              <a:solidFill>
                <a:srgbClr val="FF000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3051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u="sng" dirty="0" smtClean="0"/>
              <a:t>PARA LOS TESTIGOS</a:t>
            </a:r>
          </a:p>
          <a:p>
            <a:pPr algn="ctr">
              <a:buNone/>
            </a:pPr>
            <a:endParaRPr lang="es-ES" dirty="0" smtClean="0"/>
          </a:p>
          <a:p>
            <a:pPr algn="just">
              <a:buFontTx/>
              <a:buChar char="-"/>
            </a:pPr>
            <a:r>
              <a:rPr lang="es-ES" sz="1800" dirty="0" smtClean="0"/>
              <a:t>Aprendizaje sobre comportarse ante situaciones injustas y un refuerzo para posturas individualistas.</a:t>
            </a:r>
          </a:p>
          <a:p>
            <a:pPr algn="just">
              <a:buFontTx/>
              <a:buChar char="-"/>
            </a:pPr>
            <a:endParaRPr lang="es-ES" sz="1800" dirty="0" smtClean="0"/>
          </a:p>
          <a:p>
            <a:pPr algn="just">
              <a:buFontTx/>
              <a:buChar char="-"/>
            </a:pPr>
            <a:r>
              <a:rPr lang="es-ES" sz="1800" dirty="0" smtClean="0"/>
              <a:t>Se pueden desensibilizar ante el sufrimiento de otros a medida que contemplan repetidos actos agresivos en los que no son capaces de intervenir para evitarlos.</a:t>
            </a:r>
          </a:p>
          <a:p>
            <a:pPr algn="just">
              <a:buFontTx/>
              <a:buChar char="-"/>
            </a:pPr>
            <a:endParaRPr lang="es-ES" sz="1800" dirty="0" smtClean="0"/>
          </a:p>
          <a:p>
            <a:pPr algn="just">
              <a:buFontTx/>
              <a:buChar char="-"/>
            </a:pPr>
            <a:r>
              <a:rPr lang="es-ES" sz="1800" dirty="0" smtClean="0"/>
              <a:t>Con frecuencia pueden sentir una indefensión semejante a la que experimenta la víctima.</a:t>
            </a:r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endParaRPr lang="es-E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200" dirty="0" smtClean="0">
                <a:solidFill>
                  <a:srgbClr val="FF0000"/>
                </a:solidFill>
              </a:rPr>
              <a:t>FACTORES   FAVORECEDORES</a:t>
            </a:r>
            <a:br>
              <a:rPr lang="es-ES" sz="3200" dirty="0" smtClean="0">
                <a:solidFill>
                  <a:srgbClr val="FF0000"/>
                </a:solidFill>
              </a:rPr>
            </a:br>
            <a:r>
              <a:rPr lang="es-ES" sz="3200" dirty="0" smtClean="0">
                <a:solidFill>
                  <a:srgbClr val="FF0000"/>
                </a:solidFill>
              </a:rPr>
              <a:t> VS </a:t>
            </a:r>
            <a:br>
              <a:rPr lang="es-ES" sz="3200" dirty="0" smtClean="0">
                <a:solidFill>
                  <a:srgbClr val="FF0000"/>
                </a:solidFill>
              </a:rPr>
            </a:br>
            <a:r>
              <a:rPr lang="es-ES" sz="3200" dirty="0" smtClean="0">
                <a:solidFill>
                  <a:srgbClr val="FF0000"/>
                </a:solidFill>
              </a:rPr>
              <a:t>FACTORES  PROTECTORES</a:t>
            </a:r>
            <a:endParaRPr lang="es-ES" sz="3200" dirty="0">
              <a:solidFill>
                <a:srgbClr val="FF000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30512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ES" sz="1800" dirty="0" smtClean="0"/>
          </a:p>
          <a:p>
            <a:pPr algn="ctr">
              <a:buFontTx/>
              <a:buChar char="-"/>
            </a:pPr>
            <a:endParaRPr lang="es-ES" dirty="0" smtClean="0"/>
          </a:p>
          <a:p>
            <a:pPr algn="ctr">
              <a:buFontTx/>
              <a:buChar char="-"/>
            </a:pPr>
            <a:r>
              <a:rPr lang="es-ES" dirty="0" smtClean="0"/>
              <a:t>EN LA FAMILIA</a:t>
            </a:r>
          </a:p>
          <a:p>
            <a:pPr algn="ctr">
              <a:buFontTx/>
              <a:buChar char="-"/>
            </a:pPr>
            <a:endParaRPr lang="es-ES" dirty="0" smtClean="0"/>
          </a:p>
          <a:p>
            <a:pPr algn="ctr">
              <a:buFontTx/>
              <a:buChar char="-"/>
            </a:pPr>
            <a:endParaRPr lang="es-ES" dirty="0" smtClean="0"/>
          </a:p>
          <a:p>
            <a:pPr algn="ctr">
              <a:buFontTx/>
              <a:buChar char="-"/>
            </a:pPr>
            <a:r>
              <a:rPr lang="es-ES" dirty="0" smtClean="0"/>
              <a:t>EN LA ESCUELA</a:t>
            </a:r>
            <a:endParaRPr lang="es-E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000" dirty="0" smtClean="0">
                <a:solidFill>
                  <a:srgbClr val="FF0000"/>
                </a:solidFill>
                <a:effectLst/>
              </a:rPr>
              <a:t>FACTORES   FAVORECEDORES  VS  FACTORES  PROTECTORES</a:t>
            </a:r>
            <a:br>
              <a:rPr lang="es-ES" sz="2000" dirty="0" smtClean="0">
                <a:solidFill>
                  <a:srgbClr val="FF0000"/>
                </a:solidFill>
                <a:effectLst/>
              </a:rPr>
            </a:br>
            <a:r>
              <a:rPr lang="es-E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FAMILIA</a:t>
            </a:r>
            <a:endParaRPr lang="es-E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3051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2400" dirty="0" smtClean="0"/>
              <a:t>FUNDAMENTAL PARA EL APRENDIZAJE DE LAS RELACIONES INTERPERSONALES</a:t>
            </a:r>
          </a:p>
          <a:p>
            <a:pPr>
              <a:buNone/>
            </a:pPr>
            <a:endParaRPr lang="es-ES" sz="2400" dirty="0" smtClean="0"/>
          </a:p>
          <a:p>
            <a:pPr algn="just">
              <a:buNone/>
            </a:pPr>
            <a:r>
              <a:rPr lang="es-ES" sz="2400" dirty="0" smtClean="0"/>
              <a:t>	La estructura y dinámica de la familia, los estilos educativos, las relaciones con los hermanos,… pueden convertirse en factores protectores o de riesgo para que los hijos se conviertan en agresores o víctimas en su relación con sus iguales.</a:t>
            </a:r>
          </a:p>
          <a:p>
            <a:pPr algn="just">
              <a:buFontTx/>
              <a:buChar char="-"/>
            </a:pPr>
            <a:endParaRPr lang="es-ES" sz="2400" dirty="0" smtClean="0"/>
          </a:p>
          <a:p>
            <a:pPr algn="ctr">
              <a:buFontTx/>
              <a:buChar char="-"/>
            </a:pPr>
            <a:endParaRPr lang="es-ES" sz="14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000" dirty="0" smtClean="0">
                <a:solidFill>
                  <a:srgbClr val="FF0000"/>
                </a:solidFill>
                <a:effectLst/>
              </a:rPr>
              <a:t>FACTORES   FAVORECEDORES  VS  FACTORES  PROTECTORES</a:t>
            </a:r>
            <a:br>
              <a:rPr lang="es-ES" sz="2000" dirty="0" smtClean="0">
                <a:solidFill>
                  <a:srgbClr val="FF0000"/>
                </a:solidFill>
                <a:effectLst/>
              </a:rPr>
            </a:br>
            <a:r>
              <a:rPr lang="es-E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FAMILIA</a:t>
            </a:r>
            <a:endParaRPr lang="es-E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30512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s-ES" sz="2400" b="1" u="sng" dirty="0" smtClean="0"/>
              <a:t>FACTORES  PARA  GENERAR  UN  AGRESOR:</a:t>
            </a:r>
          </a:p>
          <a:p>
            <a:pPr algn="just">
              <a:buNone/>
            </a:pPr>
            <a:endParaRPr lang="es-ES" sz="2400" b="1" u="sng" dirty="0" smtClean="0"/>
          </a:p>
          <a:p>
            <a:pPr algn="just">
              <a:buFontTx/>
              <a:buChar char="-"/>
            </a:pPr>
            <a:r>
              <a:rPr lang="es-ES" sz="2400" dirty="0" smtClean="0"/>
              <a:t>Actitud emotiva de los padres: una actitud negativa, carente de afecto y de      dedicación incrementará el riesgo de que se convierta en agresor. Y viceversa.</a:t>
            </a:r>
          </a:p>
          <a:p>
            <a:pPr algn="just">
              <a:buFontTx/>
              <a:buChar char="-"/>
            </a:pPr>
            <a:endParaRPr lang="es-ES" sz="2400" dirty="0" smtClean="0"/>
          </a:p>
          <a:p>
            <a:pPr algn="just">
              <a:buFontTx/>
              <a:buChar char="-"/>
            </a:pPr>
            <a:r>
              <a:rPr lang="es-ES" sz="2400" dirty="0" smtClean="0"/>
              <a:t>Grado de permisividad de los padres: límites ante la conducta agresiva.</a:t>
            </a:r>
          </a:p>
          <a:p>
            <a:pPr algn="just">
              <a:buFontTx/>
              <a:buChar char="-"/>
            </a:pPr>
            <a:endParaRPr lang="es-ES" sz="2400" dirty="0" smtClean="0"/>
          </a:p>
          <a:p>
            <a:pPr algn="just">
              <a:buFontTx/>
              <a:buChar char="-"/>
            </a:pPr>
            <a:r>
              <a:rPr lang="es-ES" sz="2400" dirty="0" smtClean="0"/>
              <a:t>Métodos de afirmación de la autoridad: utilizar para afirmar su autoridad el castigo físico y el maltrato emocional, generará rabia y agresividad.</a:t>
            </a:r>
          </a:p>
          <a:p>
            <a:pPr algn="just">
              <a:buFontTx/>
              <a:buChar char="-"/>
            </a:pPr>
            <a:endParaRPr lang="es-ES" sz="1600" dirty="0" smtClean="0"/>
          </a:p>
          <a:p>
            <a:pPr algn="ctr">
              <a:buFontTx/>
              <a:buChar char="-"/>
            </a:pPr>
            <a:endParaRPr lang="es-ES" sz="14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000" dirty="0" smtClean="0">
                <a:solidFill>
                  <a:srgbClr val="FF0000"/>
                </a:solidFill>
                <a:effectLst/>
              </a:rPr>
              <a:t>FACTORES   FAVORECEDORES  VS  FACTORES  PROTECTORES</a:t>
            </a:r>
            <a:br>
              <a:rPr lang="es-ES" sz="2000" dirty="0" smtClean="0">
                <a:solidFill>
                  <a:srgbClr val="FF0000"/>
                </a:solidFill>
                <a:effectLst/>
              </a:rPr>
            </a:br>
            <a:r>
              <a:rPr lang="es-E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FAMILIA</a:t>
            </a:r>
            <a:endParaRPr lang="es-E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30512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1800" b="1" u="sng" dirty="0" smtClean="0"/>
              <a:t>FACTORES PARA EVITAR </a:t>
            </a:r>
            <a:r>
              <a:rPr lang="es-ES" sz="1800" b="1" u="sng" dirty="0" smtClean="0"/>
              <a:t> </a:t>
            </a:r>
            <a:r>
              <a:rPr lang="es-ES" sz="1800" b="1" u="sng" dirty="0" smtClean="0"/>
              <a:t>O GENERAR QUE SEA VÍCTIMA O AGRESOR:</a:t>
            </a:r>
          </a:p>
          <a:p>
            <a:pPr algn="just">
              <a:buNone/>
            </a:pPr>
            <a:endParaRPr lang="es-ES" sz="1600" dirty="0" smtClean="0"/>
          </a:p>
          <a:p>
            <a:pPr>
              <a:buFontTx/>
              <a:buChar char="-"/>
            </a:pPr>
            <a:r>
              <a:rPr lang="es-ES" sz="1600" dirty="0" smtClean="0"/>
              <a:t>El cariño y la dedicación de la persona o personas cuidadoras.</a:t>
            </a:r>
          </a:p>
          <a:p>
            <a:pPr>
              <a:buFontTx/>
              <a:buChar char="-"/>
            </a:pPr>
            <a:r>
              <a:rPr lang="es-ES" sz="1600" dirty="0" smtClean="0"/>
              <a:t>Límites bien definidos sobre las conductas que se permiten y las que no.</a:t>
            </a:r>
          </a:p>
          <a:p>
            <a:pPr>
              <a:buFontTx/>
              <a:buChar char="-"/>
            </a:pPr>
            <a:r>
              <a:rPr lang="es-ES" sz="1600" dirty="0" smtClean="0"/>
              <a:t>Métodos correctivos no físicos.</a:t>
            </a:r>
          </a:p>
          <a:p>
            <a:pPr>
              <a:buFontTx/>
              <a:buChar char="-"/>
            </a:pPr>
            <a:r>
              <a:rPr lang="es-ES" sz="1600" dirty="0" smtClean="0"/>
              <a:t>La supervisión, de forma razonable, de las actividades que realizan fuera de la escuela, especialmente de los adolescentes.</a:t>
            </a:r>
          </a:p>
          <a:p>
            <a:pPr>
              <a:buFontTx/>
              <a:buChar char="-"/>
            </a:pPr>
            <a:r>
              <a:rPr lang="es-ES" sz="1600" dirty="0" smtClean="0"/>
              <a:t>Las relaciones entre los adultos de la familia, los conflictos y su frecuencia, las discusiones entre los padres.</a:t>
            </a:r>
          </a:p>
          <a:p>
            <a:pPr>
              <a:buFontTx/>
              <a:buChar char="-"/>
            </a:pPr>
            <a:r>
              <a:rPr lang="es-ES" sz="1600" dirty="0" smtClean="0"/>
              <a:t>El uso de los hijos como aliados en las discusiones de pareja.</a:t>
            </a:r>
          </a:p>
          <a:p>
            <a:pPr>
              <a:buFontTx/>
              <a:buChar char="-"/>
            </a:pPr>
            <a:r>
              <a:rPr lang="es-ES" sz="1600" dirty="0" smtClean="0"/>
              <a:t>El uso y tiempo de la TV y de aquellos programas que elevan el nivel de agresividad.</a:t>
            </a:r>
          </a:p>
          <a:p>
            <a:pPr>
              <a:buFontTx/>
              <a:buChar char="-"/>
            </a:pPr>
            <a:r>
              <a:rPr lang="es-ES" sz="1600" dirty="0" smtClean="0"/>
              <a:t>La presencia de un progenitor alcohólico  y agresivo.</a:t>
            </a:r>
            <a:endParaRPr lang="es-ES" sz="16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30512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s-ES" sz="1800" dirty="0" smtClean="0"/>
          </a:p>
          <a:p>
            <a:pPr algn="ctr">
              <a:buNone/>
            </a:pPr>
            <a:r>
              <a:rPr lang="es-ES" sz="2800" dirty="0" smtClean="0"/>
              <a:t>FUNDAMENTAL PARA EL </a:t>
            </a:r>
            <a:r>
              <a:rPr lang="es-ES" sz="2800" dirty="0" smtClean="0"/>
              <a:t>ESTABLECIMIENTO DE LAS RELACIONES ENTRE EL ALUMNADO, Y DE ESTE CON SU PROFESORADO.</a:t>
            </a:r>
            <a:endParaRPr lang="es-ES" sz="2800" dirty="0" smtClean="0"/>
          </a:p>
          <a:p>
            <a:pPr>
              <a:buNone/>
            </a:pPr>
            <a:endParaRPr lang="es-ES" sz="2800" dirty="0" smtClean="0"/>
          </a:p>
          <a:p>
            <a:pPr algn="just">
              <a:buNone/>
            </a:pPr>
            <a:r>
              <a:rPr lang="es-ES" sz="2800" dirty="0" smtClean="0"/>
              <a:t>	</a:t>
            </a:r>
            <a:r>
              <a:rPr lang="es-ES" sz="2800" dirty="0" smtClean="0"/>
              <a:t>Tanto los aspectos estructurales de la institución educativa como su dinámica, son muy importantes a la hora de explicar y, sobre todo, de prevenir los abusos entre iguales en la escuela.</a:t>
            </a:r>
            <a:endParaRPr lang="es-ES" dirty="0" smtClean="0"/>
          </a:p>
          <a:p>
            <a:pPr algn="ctr">
              <a:buFontTx/>
              <a:buChar char="-"/>
            </a:pPr>
            <a:endParaRPr lang="es-ES" dirty="0" smtClean="0"/>
          </a:p>
        </p:txBody>
      </p:sp>
      <p:sp>
        <p:nvSpPr>
          <p:cNvPr id="8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000" dirty="0" smtClean="0">
                <a:solidFill>
                  <a:srgbClr val="FF0000"/>
                </a:solidFill>
                <a:effectLst/>
              </a:rPr>
              <a:t>FACTORES   FAVORECEDORES  VS  FACTORES  PROTECTORES</a:t>
            </a:r>
            <a:br>
              <a:rPr lang="es-ES" sz="2000" dirty="0" smtClean="0">
                <a:solidFill>
                  <a:srgbClr val="FF0000"/>
                </a:solidFill>
                <a:effectLst/>
              </a:rPr>
            </a:br>
            <a:r>
              <a:rPr lang="es-E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ESCUELA</a:t>
            </a:r>
            <a:endParaRPr lang="es-E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3051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1800" b="1" u="sng" dirty="0" smtClean="0"/>
              <a:t>ASPECTOS ORGANIZATIVOS DEL CENTRO</a:t>
            </a:r>
          </a:p>
          <a:p>
            <a:pPr algn="ctr">
              <a:buNone/>
            </a:pPr>
            <a:endParaRPr lang="es-ES" sz="1800" b="1" u="sng" dirty="0" smtClean="0"/>
          </a:p>
          <a:p>
            <a:pPr>
              <a:buFontTx/>
              <a:buChar char="-"/>
            </a:pPr>
            <a:r>
              <a:rPr lang="es-ES" sz="1800" dirty="0" smtClean="0"/>
              <a:t>La escuela y la existencia, o no, de normas de conducta establecidas. Es necesario establecer cauces de participación del alumnado en el establecimiento, asunción y evaluación de esas normas para favorecer su internalización y </a:t>
            </a:r>
            <a:r>
              <a:rPr lang="es-ES" sz="1800" dirty="0" err="1" smtClean="0"/>
              <a:t>responsabilización</a:t>
            </a:r>
            <a:r>
              <a:rPr lang="es-ES" sz="1800" dirty="0" smtClean="0"/>
              <a:t>.</a:t>
            </a:r>
          </a:p>
          <a:p>
            <a:pPr>
              <a:buFontTx/>
              <a:buChar char="-"/>
            </a:pPr>
            <a:endParaRPr lang="es-ES" sz="1800" dirty="0" smtClean="0"/>
          </a:p>
          <a:p>
            <a:pPr>
              <a:buFontTx/>
              <a:buChar char="-"/>
            </a:pPr>
            <a:r>
              <a:rPr lang="es-ES" sz="1800" dirty="0" smtClean="0"/>
              <a:t>La falta de un modelo participativo en la comunidad educativa, puede provocar, que tanto el profesorado como el alumnado, no encuentren cauces de consenso en la toma de decisiones.</a:t>
            </a:r>
          </a:p>
          <a:p>
            <a:pPr>
              <a:buFontTx/>
              <a:buChar char="-"/>
            </a:pPr>
            <a:endParaRPr lang="es-ES" sz="1800" dirty="0" smtClean="0"/>
          </a:p>
          <a:p>
            <a:pPr>
              <a:buFontTx/>
              <a:buChar char="-"/>
            </a:pPr>
            <a:r>
              <a:rPr lang="es-ES" sz="1800" dirty="0" smtClean="0"/>
              <a:t>Un sistema disciplinario inconsistente, laxo, ambiguo o extremadamente rígido, puede provocar que </a:t>
            </a:r>
            <a:r>
              <a:rPr lang="es-ES" sz="1800" dirty="0" err="1" smtClean="0"/>
              <a:t>surgan</a:t>
            </a:r>
            <a:r>
              <a:rPr lang="es-ES" sz="1800" dirty="0" smtClean="0"/>
              <a:t> y se mantengan situaciones de violencia e intimidación.</a:t>
            </a:r>
            <a:endParaRPr lang="es-ES" sz="1800" dirty="0" smtClean="0"/>
          </a:p>
          <a:p>
            <a:pPr algn="ctr">
              <a:buFontTx/>
              <a:buChar char="-"/>
            </a:pPr>
            <a:endParaRPr lang="es-ES" dirty="0" smtClean="0"/>
          </a:p>
        </p:txBody>
      </p:sp>
      <p:sp>
        <p:nvSpPr>
          <p:cNvPr id="8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000" dirty="0" smtClean="0">
                <a:solidFill>
                  <a:srgbClr val="FF0000"/>
                </a:solidFill>
                <a:effectLst/>
              </a:rPr>
              <a:t>FACTORES   FAVORECEDORES  VS  FACTORES  PROTECTORES</a:t>
            </a:r>
            <a:br>
              <a:rPr lang="es-ES" sz="2000" dirty="0" smtClean="0">
                <a:solidFill>
                  <a:srgbClr val="FF0000"/>
                </a:solidFill>
                <a:effectLst/>
              </a:rPr>
            </a:br>
            <a:r>
              <a:rPr lang="es-E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ESCUELA</a:t>
            </a:r>
            <a:endParaRPr lang="es-E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MALTRATO</a:t>
            </a:r>
            <a:endParaRPr lang="es-E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/>
          <p:cNvPicPr/>
          <p:nvPr/>
        </p:nvPicPr>
        <p:blipFill>
          <a:blip r:embed="rId2"/>
          <a:srcRect l="7937" t="27906" r="52028" b="12833"/>
          <a:stretch>
            <a:fillRect/>
          </a:stretch>
        </p:blipFill>
        <p:spPr bwMode="auto">
          <a:xfrm>
            <a:off x="500034" y="1214422"/>
            <a:ext cx="8358246" cy="507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330" y="5477750"/>
            <a:ext cx="1490670" cy="13802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30512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ES" sz="1800" dirty="0" smtClean="0"/>
          </a:p>
          <a:p>
            <a:pPr algn="ctr">
              <a:buNone/>
            </a:pPr>
            <a:r>
              <a:rPr lang="es-ES" sz="1800" b="1" u="sng" dirty="0" smtClean="0"/>
              <a:t>LA INTERVENCIÓN DEL PROFESORADO</a:t>
            </a:r>
          </a:p>
          <a:p>
            <a:pPr algn="ctr">
              <a:buNone/>
            </a:pPr>
            <a:endParaRPr lang="es-ES" sz="1800" b="1" u="sng" dirty="0" smtClean="0"/>
          </a:p>
          <a:p>
            <a:pPr algn="ctr">
              <a:buNone/>
            </a:pPr>
            <a:endParaRPr lang="es-ES" sz="1800" b="1" u="sng" dirty="0" smtClean="0"/>
          </a:p>
          <a:p>
            <a:pPr>
              <a:buFontTx/>
              <a:buChar char="-"/>
            </a:pPr>
            <a:r>
              <a:rPr lang="es-ES" sz="1800" dirty="0" smtClean="0"/>
              <a:t>La presencia de los adultos: a mayor número de profesorado que vigila durante los periodos de descanso, desciende el número de incidentes relacionados con la agresión en la escuela.</a:t>
            </a:r>
          </a:p>
          <a:p>
            <a:pPr>
              <a:buFontTx/>
              <a:buChar char="-"/>
            </a:pPr>
            <a:endParaRPr lang="es-ES" sz="1800" dirty="0" smtClean="0"/>
          </a:p>
          <a:p>
            <a:pPr>
              <a:buFontTx/>
              <a:buChar char="-"/>
            </a:pPr>
            <a:endParaRPr lang="es-ES" sz="1800" dirty="0" smtClean="0"/>
          </a:p>
          <a:p>
            <a:pPr>
              <a:buFontTx/>
              <a:buChar char="-"/>
            </a:pPr>
            <a:r>
              <a:rPr lang="es-ES" sz="1800" dirty="0" smtClean="0"/>
              <a:t>Las actitudes del profesorado ante las situaciones de intimidación y victimización son decisivas para abordar el problema.</a:t>
            </a:r>
            <a:endParaRPr lang="es-ES" sz="1800" dirty="0" smtClean="0"/>
          </a:p>
        </p:txBody>
      </p:sp>
      <p:sp>
        <p:nvSpPr>
          <p:cNvPr id="8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000" dirty="0" smtClean="0">
                <a:solidFill>
                  <a:srgbClr val="FF0000"/>
                </a:solidFill>
                <a:effectLst/>
              </a:rPr>
              <a:t>FACTORES   FAVORECEDORES  VS  FACTORES  PROTECTORES</a:t>
            </a:r>
            <a:br>
              <a:rPr lang="es-ES" sz="2000" dirty="0" smtClean="0">
                <a:solidFill>
                  <a:srgbClr val="FF0000"/>
                </a:solidFill>
                <a:effectLst/>
              </a:rPr>
            </a:br>
            <a:r>
              <a:rPr lang="es-E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ESCUELA</a:t>
            </a:r>
            <a:endParaRPr lang="es-E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011222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>
                <a:solidFill>
                  <a:srgbClr val="FF0000"/>
                </a:solidFill>
              </a:rPr>
              <a:t>DETECTAR EL ACOSO ESCOLAR</a:t>
            </a:r>
            <a:endParaRPr lang="es-ES" sz="3200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s-ES" sz="4800" dirty="0" smtClean="0"/>
          </a:p>
          <a:p>
            <a:pPr algn="ctr">
              <a:buNone/>
            </a:pPr>
            <a:r>
              <a:rPr lang="es-ES" sz="4800" b="1" dirty="0" smtClean="0"/>
              <a:t>1 </a:t>
            </a:r>
            <a:r>
              <a:rPr lang="es-ES" sz="4800" b="1" dirty="0" smtClean="0"/>
              <a:t>de cada 7 </a:t>
            </a:r>
            <a:r>
              <a:rPr lang="es-ES" sz="4800" b="1" dirty="0" smtClean="0"/>
              <a:t>alumnos</a:t>
            </a:r>
          </a:p>
          <a:p>
            <a:pPr algn="ctr">
              <a:buNone/>
            </a:pPr>
            <a:endParaRPr lang="es-ES" sz="4800" b="1" dirty="0" smtClean="0"/>
          </a:p>
          <a:p>
            <a:pPr algn="ctr">
              <a:buNone/>
            </a:pPr>
            <a:r>
              <a:rPr lang="es-ES" sz="4800" b="1" dirty="0" smtClean="0"/>
              <a:t> </a:t>
            </a:r>
            <a:r>
              <a:rPr lang="es-ES" sz="4800" b="1" dirty="0" smtClean="0"/>
              <a:t>sufren acoso escolar.</a:t>
            </a:r>
            <a:endParaRPr lang="es-ES" sz="4800" dirty="0" smtClean="0"/>
          </a:p>
          <a:p>
            <a:pPr algn="ctr"/>
            <a:endParaRPr lang="es-ES" sz="4800" dirty="0"/>
          </a:p>
        </p:txBody>
      </p:sp>
    </p:spTree>
    <p:extLst>
      <p:ext uri="{BB962C8B-B14F-4D97-AF65-F5344CB8AC3E}">
        <p14:creationId xmlns="" xmlns:p14="http://schemas.microsoft.com/office/powerpoint/2010/main" val="3025691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296974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>
                <a:solidFill>
                  <a:srgbClr val="FF0000"/>
                </a:solidFill>
              </a:rPr>
              <a:t>¿CUANDO LAS BURLAS ENTRE COMPAÑEROS SON CONSIDERADAS MALTRATO?</a:t>
            </a:r>
            <a:endParaRPr lang="es-ES" sz="2800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364241"/>
          </a:xfrm>
        </p:spPr>
        <p:txBody>
          <a:bodyPr>
            <a:normAutofit fontScale="92500" lnSpcReduction="10000"/>
          </a:bodyPr>
          <a:lstStyle/>
          <a:p>
            <a:pPr algn="just"/>
            <a:endParaRPr lang="es-ES" sz="1800" dirty="0" smtClean="0"/>
          </a:p>
          <a:p>
            <a:pPr algn="ctr">
              <a:buNone/>
            </a:pPr>
            <a:r>
              <a:rPr lang="es-ES" sz="1800" dirty="0" smtClean="0"/>
              <a:t>El </a:t>
            </a:r>
            <a:r>
              <a:rPr lang="es-ES" sz="1800" dirty="0" err="1" smtClean="0"/>
              <a:t>gafotas</a:t>
            </a:r>
            <a:r>
              <a:rPr lang="es-ES" sz="1800" dirty="0" smtClean="0"/>
              <a:t>, el gordito…</a:t>
            </a:r>
          </a:p>
          <a:p>
            <a:pPr algn="ctr">
              <a:buNone/>
            </a:pPr>
            <a:r>
              <a:rPr lang="es-ES" sz="1800" dirty="0" smtClean="0"/>
              <a:t>Siempre han existido las “burlas” entre compañeros.</a:t>
            </a:r>
          </a:p>
          <a:p>
            <a:pPr algn="just">
              <a:buNone/>
            </a:pPr>
            <a:endParaRPr lang="es-ES" sz="1800" dirty="0" smtClean="0"/>
          </a:p>
          <a:p>
            <a:pPr algn="just">
              <a:buNone/>
            </a:pPr>
            <a:r>
              <a:rPr lang="es-ES" sz="1800" b="1" dirty="0" smtClean="0"/>
              <a:t>- SI</a:t>
            </a:r>
            <a:r>
              <a:rPr lang="es-ES" sz="1800" dirty="0" smtClean="0"/>
              <a:t> las burlas entre compañeros se dan durante el juego, son divertidas y constructivas y generan bienestar a todos los que están participando, incluyendo al que se le está haciendo la burla……</a:t>
            </a:r>
          </a:p>
          <a:p>
            <a:pPr algn="just">
              <a:buNone/>
            </a:pPr>
            <a:r>
              <a:rPr lang="es-ES" sz="1800" b="1" dirty="0" smtClean="0"/>
              <a:t>	ENTONCES no son maltrato</a:t>
            </a:r>
            <a:r>
              <a:rPr lang="es-ES" sz="1800" dirty="0" smtClean="0"/>
              <a:t>. Pueden ayudar a los </a:t>
            </a:r>
            <a:r>
              <a:rPr lang="es-ES" sz="1800" dirty="0" err="1" smtClean="0"/>
              <a:t>niñ@s</a:t>
            </a:r>
            <a:r>
              <a:rPr lang="es-ES" sz="1800" dirty="0" smtClean="0"/>
              <a:t> a desarrollar habilidades sociales, confrontar retos sociales y conflictos.</a:t>
            </a:r>
          </a:p>
          <a:p>
            <a:pPr algn="just">
              <a:buNone/>
            </a:pPr>
            <a:endParaRPr lang="es-ES" sz="1800" dirty="0" smtClean="0"/>
          </a:p>
          <a:p>
            <a:pPr algn="just">
              <a:buFontTx/>
              <a:buChar char="-"/>
            </a:pPr>
            <a:r>
              <a:rPr lang="es-ES" sz="1800" b="1" dirty="0" smtClean="0"/>
              <a:t>SI</a:t>
            </a:r>
            <a:r>
              <a:rPr lang="es-ES" sz="1800" dirty="0" smtClean="0"/>
              <a:t> las burlas entre compañeros incluyen ridiculizar, usar nombres ofensivos, insultar y decir o hacer cosas molestas, atormentar o acosar a la persona.</a:t>
            </a:r>
          </a:p>
          <a:p>
            <a:pPr algn="just">
              <a:buNone/>
            </a:pPr>
            <a:r>
              <a:rPr lang="es-ES" sz="1800" dirty="0" smtClean="0"/>
              <a:t>	</a:t>
            </a:r>
            <a:r>
              <a:rPr lang="es-ES" sz="1800" b="1" dirty="0" smtClean="0"/>
              <a:t>ENTONCES sí son maltrato</a:t>
            </a:r>
            <a:r>
              <a:rPr lang="es-ES" sz="1800" dirty="0" smtClean="0"/>
              <a:t>. Pueden generar en el menor un daño psicológico que se manifieste en sentimientos de tristeza, incapacidad y frustración.</a:t>
            </a:r>
            <a:endParaRPr lang="es-ES" sz="1800" dirty="0"/>
          </a:p>
        </p:txBody>
      </p:sp>
    </p:spTree>
    <p:extLst>
      <p:ext uri="{BB962C8B-B14F-4D97-AF65-F5344CB8AC3E}">
        <p14:creationId xmlns="" xmlns:p14="http://schemas.microsoft.com/office/powerpoint/2010/main" val="3025691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602022" cy="725470"/>
          </a:xfrm>
        </p:spPr>
        <p:txBody>
          <a:bodyPr>
            <a:noAutofit/>
          </a:bodyPr>
          <a:lstStyle/>
          <a:p>
            <a:pPr algn="ctr"/>
            <a:r>
              <a:rPr lang="es-ES" sz="2400" dirty="0" smtClean="0">
                <a:solidFill>
                  <a:srgbClr val="FF0000"/>
                </a:solidFill>
                <a:cs typeface="Arial" pitchFamily="34" charset="0"/>
              </a:rPr>
              <a:t>DETECTAR EL ACOSO ESCOLAR</a:t>
            </a:r>
            <a:br>
              <a:rPr lang="es-ES" sz="2400" dirty="0" smtClean="0">
                <a:solidFill>
                  <a:srgbClr val="FF0000"/>
                </a:solidFill>
                <a:cs typeface="Arial" pitchFamily="34" charset="0"/>
              </a:rPr>
            </a:br>
            <a:r>
              <a:rPr lang="es-ES" sz="2400" dirty="0" smtClean="0">
                <a:solidFill>
                  <a:srgbClr val="FF0000"/>
                </a:solidFill>
                <a:cs typeface="Arial" pitchFamily="34" charset="0"/>
              </a:rPr>
              <a:t>Detectar una víctima</a:t>
            </a:r>
            <a:endParaRPr lang="es-ES" sz="24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00232" y="1357298"/>
            <a:ext cx="5229204" cy="5214974"/>
          </a:xfrm>
        </p:spPr>
        <p:txBody>
          <a:bodyPr>
            <a:noAutofit/>
          </a:bodyPr>
          <a:lstStyle/>
          <a:p>
            <a:r>
              <a:rPr lang="es-ES" sz="1500" dirty="0" smtClean="0"/>
              <a:t>Una imagen general negativa de sí mismas.</a:t>
            </a:r>
          </a:p>
          <a:p>
            <a:r>
              <a:rPr lang="es-ES" sz="1500" dirty="0" smtClean="0"/>
              <a:t> Desórdenes de atención y aprendizaje.</a:t>
            </a:r>
          </a:p>
          <a:p>
            <a:r>
              <a:rPr lang="es-ES" sz="1500" dirty="0" smtClean="0"/>
              <a:t>Desesperanza y pérdida de interés en sus actividades favoritas.</a:t>
            </a:r>
          </a:p>
          <a:p>
            <a:r>
              <a:rPr lang="es-ES" sz="1500" dirty="0" smtClean="0"/>
              <a:t>Inhabilidad para disfrutar y falta de energía.</a:t>
            </a:r>
          </a:p>
          <a:p>
            <a:r>
              <a:rPr lang="es-ES" sz="1500" dirty="0" smtClean="0"/>
              <a:t>Falta de satisfacción con la vida.</a:t>
            </a:r>
          </a:p>
          <a:p>
            <a:r>
              <a:rPr lang="es-ES" sz="1500" dirty="0" smtClean="0"/>
              <a:t>Síntomas depresivos.</a:t>
            </a:r>
          </a:p>
          <a:p>
            <a:r>
              <a:rPr lang="es-ES" sz="1500" dirty="0" smtClean="0"/>
              <a:t>Comunicación pobre.</a:t>
            </a:r>
          </a:p>
          <a:p>
            <a:r>
              <a:rPr lang="es-ES" sz="1500" dirty="0" smtClean="0"/>
              <a:t>Deficiente habilidad para relacionarse con los demás.</a:t>
            </a:r>
          </a:p>
          <a:p>
            <a:r>
              <a:rPr lang="es-ES" sz="1500" dirty="0" smtClean="0"/>
              <a:t>Sentimientos de culpabilidad.</a:t>
            </a:r>
          </a:p>
          <a:p>
            <a:r>
              <a:rPr lang="es-ES" sz="1500" dirty="0" smtClean="0"/>
              <a:t>Sentimientos de soledad.</a:t>
            </a:r>
          </a:p>
          <a:p>
            <a:r>
              <a:rPr lang="es-ES" sz="1500" dirty="0" smtClean="0"/>
              <a:t>Sensibilidad hacia el rechazo y las evaluaciones negativas de los demás.</a:t>
            </a:r>
          </a:p>
          <a:p>
            <a:r>
              <a:rPr lang="es-ES" sz="1500" dirty="0" smtClean="0"/>
              <a:t> Quejas sobre enfermedades físicas como dolores de cabeza y de	estómago.</a:t>
            </a:r>
          </a:p>
          <a:p>
            <a:r>
              <a:rPr lang="es-ES" sz="1500" dirty="0" smtClean="0"/>
              <a:t> Reacciones emocionales inesperadas.</a:t>
            </a:r>
          </a:p>
          <a:p>
            <a:r>
              <a:rPr lang="es-ES" sz="1500" dirty="0" smtClean="0"/>
              <a:t> Problemas de insomnio y recuerdo repetido del episodio de maltrato.</a:t>
            </a:r>
          </a:p>
          <a:p>
            <a:pPr>
              <a:buNone/>
            </a:pPr>
            <a:endParaRPr lang="es-ES" sz="1500" dirty="0" smtClean="0"/>
          </a:p>
        </p:txBody>
      </p:sp>
    </p:spTree>
    <p:extLst>
      <p:ext uri="{BB962C8B-B14F-4D97-AF65-F5344CB8AC3E}">
        <p14:creationId xmlns="" xmlns:p14="http://schemas.microsoft.com/office/powerpoint/2010/main" val="3025691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143000"/>
          </a:xfrm>
        </p:spPr>
        <p:txBody>
          <a:bodyPr>
            <a:normAutofit/>
          </a:bodyPr>
          <a:lstStyle/>
          <a:p>
            <a:pPr algn="ctr"/>
            <a:r>
              <a:rPr lang="es-ES" sz="2400" dirty="0" smtClean="0">
                <a:solidFill>
                  <a:srgbClr val="FF0000"/>
                </a:solidFill>
              </a:rPr>
              <a:t>COMO RECONOCER UNA </a:t>
            </a:r>
            <a:r>
              <a:rPr lang="es-ES" sz="2400" dirty="0" smtClean="0">
                <a:solidFill>
                  <a:srgbClr val="FF0000"/>
                </a:solidFill>
              </a:rPr>
              <a:t>VÍCTIMA </a:t>
            </a:r>
            <a:br>
              <a:rPr lang="es-ES" sz="2400" dirty="0" smtClean="0">
                <a:solidFill>
                  <a:srgbClr val="FF0000"/>
                </a:solidFill>
              </a:rPr>
            </a:br>
            <a:r>
              <a:rPr lang="es-ES" sz="2400" dirty="0" smtClean="0">
                <a:solidFill>
                  <a:srgbClr val="FF0000"/>
                </a:solidFill>
              </a:rPr>
              <a:t>DE ACOSO ESCOLAR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ES" b="1" u="sng" dirty="0" smtClean="0"/>
              <a:t>En la escuela </a:t>
            </a:r>
            <a:r>
              <a:rPr lang="es-ES" dirty="0" smtClean="0"/>
              <a:t>son objeto de burlas, bromas desagradables, son llamados con motes, los insultan, los molestan, acostumbran a estar involucrados en discusiones y peleas en las que se encuentran indefensos y siempre acaban perdiendo, en el juego son los últimos en ser elegidos, en el patio suelen quedarse cerca del profesorado, no tienen amigos...</a:t>
            </a:r>
            <a:br>
              <a:rPr lang="es-ES" dirty="0" smtClean="0"/>
            </a:br>
            <a:r>
              <a:rPr lang="es-ES" dirty="0" smtClean="0"/>
              <a:t>En clase tienen dificultades para hablar, dan una impresión de inseguridad y/o ansiedad, tienen un aspecto contrariado y triste, presentan un deterioro gradual del rendimiento escolar... </a:t>
            </a:r>
          </a:p>
          <a:p>
            <a:pPr>
              <a:buNone/>
            </a:pPr>
            <a:r>
              <a:rPr lang="es-ES" b="1" u="sng" dirty="0" smtClean="0"/>
              <a:t>En casa</a:t>
            </a:r>
            <a:r>
              <a:rPr lang="es-ES" dirty="0" smtClean="0"/>
              <a:t>. Vuelven a casa con la ropa estropeada, con los libros sucios o rotos,</a:t>
            </a:r>
            <a:br>
              <a:rPr lang="es-ES" dirty="0" smtClean="0"/>
            </a:br>
            <a:r>
              <a:rPr lang="es-ES" dirty="0" smtClean="0"/>
              <a:t>han "perdido" objetos y/o dinero, no quieren ir a la escuela o piden que les acompañen, evitan determinados lugares, determinados días o clases..., recorren caminos ilógicos para ir a la escuela, no son invitados a las casas de otros, tienen pesadillas, trastornos psicosomáticos, señales de golpes</a:t>
            </a:r>
            <a:br>
              <a:rPr lang="es-ES" dirty="0" smtClean="0"/>
            </a:br>
            <a:r>
              <a:rPr lang="es-ES" dirty="0" smtClean="0"/>
              <a:t>y arañazos, cambios súbitos de humor... </a:t>
            </a:r>
            <a:br>
              <a:rPr lang="es-ES" dirty="0" smtClean="0"/>
            </a:b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025691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rmAutofit/>
          </a:bodyPr>
          <a:lstStyle/>
          <a:p>
            <a:pPr algn="ctr"/>
            <a:r>
              <a:rPr lang="es-ES" sz="2400" dirty="0" smtClean="0">
                <a:solidFill>
                  <a:srgbClr val="FF0000"/>
                </a:solidFill>
              </a:rPr>
              <a:t>QUE </a:t>
            </a:r>
            <a:r>
              <a:rPr lang="es-ES" sz="2400" dirty="0" smtClean="0">
                <a:solidFill>
                  <a:srgbClr val="FF0000"/>
                </a:solidFill>
              </a:rPr>
              <a:t>HACER </a:t>
            </a:r>
            <a:r>
              <a:rPr lang="es-ES" sz="2400" dirty="0" smtClean="0">
                <a:solidFill>
                  <a:srgbClr val="FF0000"/>
                </a:solidFill>
              </a:rPr>
              <a:t>LA FAMILIA ANTE EL ACOSO ESCOLAR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6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4078" indent="-514350" algn="ctr">
              <a:buNone/>
            </a:pPr>
            <a:r>
              <a:rPr lang="es-ES" dirty="0" smtClean="0"/>
              <a:t>1.Observa al niño o la niña</a:t>
            </a:r>
          </a:p>
          <a:p>
            <a:pPr marL="624078" indent="-514350" algn="ctr">
              <a:buNone/>
            </a:pPr>
            <a:r>
              <a:rPr lang="es-ES" dirty="0" smtClean="0"/>
              <a:t>2. Escucha y dialoga</a:t>
            </a:r>
          </a:p>
          <a:p>
            <a:pPr algn="ctr">
              <a:buNone/>
            </a:pPr>
            <a:r>
              <a:rPr lang="es-ES" dirty="0" smtClean="0"/>
              <a:t>3. </a:t>
            </a:r>
            <a:r>
              <a:rPr lang="es-ES" dirty="0" err="1" smtClean="0"/>
              <a:t>Manten</a:t>
            </a:r>
            <a:r>
              <a:rPr lang="es-ES" dirty="0" smtClean="0"/>
              <a:t> la calma</a:t>
            </a:r>
          </a:p>
          <a:p>
            <a:pPr algn="ctr">
              <a:buNone/>
            </a:pPr>
            <a:r>
              <a:rPr lang="es-ES" dirty="0" smtClean="0"/>
              <a:t>4. </a:t>
            </a:r>
            <a:r>
              <a:rPr lang="es-ES" dirty="0" err="1" smtClean="0"/>
              <a:t>Díle</a:t>
            </a:r>
            <a:r>
              <a:rPr lang="es-ES" dirty="0" smtClean="0"/>
              <a:t> que no es culpable</a:t>
            </a:r>
          </a:p>
          <a:p>
            <a:pPr algn="ctr">
              <a:buNone/>
            </a:pPr>
            <a:r>
              <a:rPr lang="es-ES" dirty="0" smtClean="0"/>
              <a:t>5. Refuerza su autoestima</a:t>
            </a:r>
          </a:p>
          <a:p>
            <a:pPr algn="ctr">
              <a:buNone/>
            </a:pPr>
            <a:r>
              <a:rPr lang="es-ES" dirty="0" smtClean="0"/>
              <a:t>6. Comunica la situación a la escuela</a:t>
            </a:r>
          </a:p>
          <a:p>
            <a:pPr algn="ctr">
              <a:buNone/>
            </a:pPr>
            <a:r>
              <a:rPr lang="es-ES" dirty="0" smtClean="0"/>
              <a:t>7. Dale la oportunidad de ampliar el grupo de amigos y amigas</a:t>
            </a:r>
          </a:p>
          <a:p>
            <a:pPr algn="ctr">
              <a:buNone/>
            </a:pPr>
            <a:r>
              <a:rPr lang="es-ES" dirty="0" smtClean="0"/>
              <a:t>8. </a:t>
            </a:r>
            <a:r>
              <a:rPr lang="es-ES" dirty="0" err="1" smtClean="0"/>
              <a:t>Manten</a:t>
            </a:r>
            <a:r>
              <a:rPr lang="es-ES" dirty="0" smtClean="0"/>
              <a:t> una buena comunicación basada en la confianza</a:t>
            </a:r>
          </a:p>
          <a:p>
            <a:pPr algn="ctr">
              <a:buNone/>
            </a:pP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025691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rmAutofit/>
          </a:bodyPr>
          <a:lstStyle/>
          <a:p>
            <a:pPr algn="ctr"/>
            <a:r>
              <a:rPr lang="es-ES" sz="2400" dirty="0" smtClean="0">
                <a:solidFill>
                  <a:srgbClr val="FF0000"/>
                </a:solidFill>
              </a:rPr>
              <a:t>ESTRATEGIAS  EFICACES </a:t>
            </a:r>
            <a:br>
              <a:rPr lang="es-ES" sz="2400" dirty="0" smtClean="0">
                <a:solidFill>
                  <a:srgbClr val="FF0000"/>
                </a:solidFill>
              </a:rPr>
            </a:br>
            <a:r>
              <a:rPr lang="es-ES" sz="2400" dirty="0" smtClean="0">
                <a:solidFill>
                  <a:srgbClr val="FF0000"/>
                </a:solidFill>
              </a:rPr>
              <a:t>PARA ENFRENTARSE A LAS BURLAS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6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s-ES" sz="1800" dirty="0" smtClean="0"/>
          </a:p>
          <a:p>
            <a:pPr algn="ctr">
              <a:buNone/>
            </a:pPr>
            <a:r>
              <a:rPr lang="es-ES" sz="1800" dirty="0" smtClean="0"/>
              <a:t>LAS BURLAS NO PUEDEN EVITARSE Y LOS NIÑOS NO PUEDEN CONTROLAR LO QUE OTROS DICEN. SIN EMBARGO ELLOS PUEDEN APRENDER A CONTROLAR SUS PROPIAS REACCIONES.</a:t>
            </a:r>
          </a:p>
          <a:p>
            <a:pPr algn="ctr">
              <a:buNone/>
            </a:pPr>
            <a:endParaRPr lang="es-ES" sz="1800" dirty="0" smtClean="0"/>
          </a:p>
          <a:p>
            <a:pPr algn="ctr">
              <a:buNone/>
            </a:pPr>
            <a:endParaRPr lang="es-ES" sz="1800" dirty="0" smtClean="0"/>
          </a:p>
          <a:p>
            <a:pPr algn="ctr">
              <a:buNone/>
            </a:pPr>
            <a:r>
              <a:rPr lang="es-ES" sz="1800" dirty="0" smtClean="0"/>
              <a:t>FAMILIA Y PROFESORES PUEDEN ENSEÑARLES ESTRATEGIAS SIMPLES QUE LOS FORTALECERÁN MIENTRAS REDUCEN SENTIMIENTOS DE IMPOTENCIA.</a:t>
            </a:r>
          </a:p>
          <a:p>
            <a:pPr algn="ctr">
              <a:buNone/>
            </a:pPr>
            <a:endParaRPr lang="es-ES" sz="1800" dirty="0" smtClean="0"/>
          </a:p>
          <a:p>
            <a:pPr algn="ctr">
              <a:buNone/>
            </a:pPr>
            <a:endParaRPr lang="es-ES" sz="1800" dirty="0" smtClean="0"/>
          </a:p>
          <a:p>
            <a:pPr algn="ctr">
              <a:buNone/>
            </a:pPr>
            <a:r>
              <a:rPr lang="es-ES" sz="1800" dirty="0" smtClean="0"/>
              <a:t>CUANDO LOS NIÑOS SE DAN CUENTA QUE HAY ESTRATEGIAS EFECTIVAS QUE PUEDEN UTILIZAR EN ESTAS SITUACIONES DE BURLAS, SUS HABILIDADES DE ENFRENTARLAS SE FORTALECEN.</a:t>
            </a:r>
            <a:endParaRPr lang="es-ES" sz="1800" dirty="0"/>
          </a:p>
        </p:txBody>
      </p:sp>
    </p:spTree>
    <p:extLst>
      <p:ext uri="{BB962C8B-B14F-4D97-AF65-F5344CB8AC3E}">
        <p14:creationId xmlns="" xmlns:p14="http://schemas.microsoft.com/office/powerpoint/2010/main" val="3025691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rmAutofit/>
          </a:bodyPr>
          <a:lstStyle/>
          <a:p>
            <a:pPr algn="ctr"/>
            <a:r>
              <a:rPr lang="es-ES" sz="2400" dirty="0" smtClean="0">
                <a:solidFill>
                  <a:srgbClr val="FF0000"/>
                </a:solidFill>
              </a:rPr>
              <a:t>ESTRATEGIAS  EFICACES </a:t>
            </a:r>
            <a:br>
              <a:rPr lang="es-ES" sz="2400" dirty="0" smtClean="0">
                <a:solidFill>
                  <a:srgbClr val="FF0000"/>
                </a:solidFill>
              </a:rPr>
            </a:br>
            <a:r>
              <a:rPr lang="es-ES" sz="2400" dirty="0" smtClean="0">
                <a:solidFill>
                  <a:srgbClr val="FF0000"/>
                </a:solidFill>
              </a:rPr>
              <a:t>PARA ENFRENTARSE A LAS BURLAS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6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s-ES" sz="1800" dirty="0" smtClean="0"/>
          </a:p>
          <a:p>
            <a:pPr>
              <a:buFontTx/>
              <a:buChar char="-"/>
            </a:pPr>
            <a:r>
              <a:rPr lang="es-ES" sz="1800" u="sng" dirty="0" smtClean="0"/>
              <a:t>HABLAR CONSIGO MISMO</a:t>
            </a:r>
          </a:p>
          <a:p>
            <a:pPr>
              <a:buNone/>
            </a:pPr>
            <a:r>
              <a:rPr lang="es-ES" sz="1800" dirty="0" smtClean="0"/>
              <a:t>	</a:t>
            </a:r>
            <a:r>
              <a:rPr lang="es-ES" sz="1800" dirty="0" smtClean="0"/>
              <a:t>“aunque no me guste esta burla yo puedo manejarla”</a:t>
            </a:r>
          </a:p>
          <a:p>
            <a:pPr>
              <a:buNone/>
            </a:pPr>
            <a:r>
              <a:rPr lang="es-ES" sz="1800" dirty="0" smtClean="0"/>
              <a:t>	</a:t>
            </a:r>
            <a:r>
              <a:rPr lang="es-ES" sz="1800" dirty="0" smtClean="0"/>
              <a:t>“es verdadera esa burla?”</a:t>
            </a:r>
          </a:p>
          <a:p>
            <a:pPr>
              <a:buNone/>
            </a:pPr>
            <a:r>
              <a:rPr lang="es-ES" sz="1800" dirty="0" smtClean="0"/>
              <a:t>	</a:t>
            </a:r>
            <a:r>
              <a:rPr lang="es-ES" sz="1800" dirty="0" smtClean="0"/>
              <a:t>Pensar en cualidades que contrarresten los comentarios negativos</a:t>
            </a:r>
          </a:p>
          <a:p>
            <a:pPr>
              <a:buNone/>
            </a:pPr>
            <a:endParaRPr lang="es-ES" sz="1800" dirty="0" smtClean="0"/>
          </a:p>
          <a:p>
            <a:pPr>
              <a:buFontTx/>
              <a:buChar char="-"/>
            </a:pPr>
            <a:r>
              <a:rPr lang="es-ES" sz="1800" u="sng" dirty="0" smtClean="0"/>
              <a:t>IGNORAR</a:t>
            </a:r>
          </a:p>
          <a:p>
            <a:pPr>
              <a:buNone/>
            </a:pPr>
            <a:r>
              <a:rPr lang="es-ES" sz="1800" dirty="0" smtClean="0"/>
              <a:t>	</a:t>
            </a:r>
            <a:r>
              <a:rPr lang="es-ES" sz="1800" dirty="0" smtClean="0"/>
              <a:t>El mal genio o llanto invitan a las burlas. Ignorar, </a:t>
            </a:r>
            <a:r>
              <a:rPr lang="es-ES" sz="1800" dirty="0" err="1" smtClean="0"/>
              <a:t>invisibilizar</a:t>
            </a:r>
            <a:r>
              <a:rPr lang="es-ES" sz="1800" dirty="0" smtClean="0"/>
              <a:t>.</a:t>
            </a:r>
          </a:p>
          <a:p>
            <a:pPr>
              <a:buNone/>
            </a:pPr>
            <a:endParaRPr lang="es-ES" sz="1800" dirty="0" smtClean="0"/>
          </a:p>
          <a:p>
            <a:pPr>
              <a:buFontTx/>
              <a:buChar char="-"/>
            </a:pPr>
            <a:r>
              <a:rPr lang="es-ES" sz="1800" u="sng" dirty="0" smtClean="0"/>
              <a:t>EL MENSAJE YO</a:t>
            </a:r>
          </a:p>
          <a:p>
            <a:pPr>
              <a:buNone/>
            </a:pPr>
            <a:r>
              <a:rPr lang="es-ES" sz="1800" dirty="0" smtClean="0"/>
              <a:t>	</a:t>
            </a:r>
            <a:r>
              <a:rPr lang="es-ES" sz="1800" dirty="0" smtClean="0"/>
              <a:t>Me siento…cuando tu…me gustaría… (mejor supervisado).</a:t>
            </a:r>
          </a:p>
          <a:p>
            <a:pPr>
              <a:buNone/>
            </a:pPr>
            <a:r>
              <a:rPr lang="es-ES" sz="1800" dirty="0" smtClean="0"/>
              <a:t>	</a:t>
            </a:r>
            <a:r>
              <a:rPr lang="es-ES" sz="1800" dirty="0" smtClean="0"/>
              <a:t>Comunicación no verbal.</a:t>
            </a:r>
          </a:p>
          <a:p>
            <a:pPr>
              <a:buFontTx/>
              <a:buChar char="-"/>
            </a:pPr>
            <a:endParaRPr lang="es-ES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3025691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rmAutofit/>
          </a:bodyPr>
          <a:lstStyle/>
          <a:p>
            <a:pPr algn="ctr"/>
            <a:r>
              <a:rPr lang="es-ES" sz="2400" dirty="0" smtClean="0">
                <a:solidFill>
                  <a:srgbClr val="FF0000"/>
                </a:solidFill>
              </a:rPr>
              <a:t>ESTRATEGIAS  EFICACES </a:t>
            </a:r>
            <a:br>
              <a:rPr lang="es-ES" sz="2400" dirty="0" smtClean="0">
                <a:solidFill>
                  <a:srgbClr val="FF0000"/>
                </a:solidFill>
              </a:rPr>
            </a:br>
            <a:r>
              <a:rPr lang="es-ES" sz="2400" dirty="0" smtClean="0">
                <a:solidFill>
                  <a:srgbClr val="FF0000"/>
                </a:solidFill>
              </a:rPr>
              <a:t>PARA ENFRENTARSE A LAS BURLAS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6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es-ES" sz="1800" dirty="0" smtClean="0"/>
          </a:p>
          <a:p>
            <a:pPr>
              <a:buFontTx/>
              <a:buChar char="-"/>
            </a:pPr>
            <a:r>
              <a:rPr lang="es-ES" sz="1800" u="sng" dirty="0" smtClean="0"/>
              <a:t>VISUALIZACIÓN</a:t>
            </a:r>
          </a:p>
          <a:p>
            <a:pPr>
              <a:buNone/>
            </a:pPr>
            <a:r>
              <a:rPr lang="es-ES" sz="1800" dirty="0" smtClean="0"/>
              <a:t>	</a:t>
            </a:r>
            <a:r>
              <a:rPr lang="es-ES" sz="1800" dirty="0" smtClean="0"/>
              <a:t>La pelota, el escudo…rebota la burla</a:t>
            </a:r>
          </a:p>
          <a:p>
            <a:pPr>
              <a:buNone/>
            </a:pPr>
            <a:endParaRPr lang="es-ES" sz="1800" dirty="0" smtClean="0"/>
          </a:p>
          <a:p>
            <a:pPr>
              <a:buFontTx/>
              <a:buChar char="-"/>
            </a:pPr>
            <a:r>
              <a:rPr lang="es-ES" sz="1800" u="sng" dirty="0" smtClean="0"/>
              <a:t>RE-ENFOQUE</a:t>
            </a:r>
          </a:p>
          <a:p>
            <a:pPr>
              <a:buNone/>
            </a:pPr>
            <a:r>
              <a:rPr lang="es-ES" sz="1800" dirty="0" smtClean="0"/>
              <a:t>	Cambiar la burla en elogio: “excelente burla””gracias por fijarte en mis gafas”</a:t>
            </a:r>
          </a:p>
          <a:p>
            <a:pPr>
              <a:buNone/>
            </a:pPr>
            <a:r>
              <a:rPr lang="es-ES" sz="1800" dirty="0" smtClean="0"/>
              <a:t>	</a:t>
            </a:r>
          </a:p>
          <a:p>
            <a:pPr>
              <a:buFontTx/>
              <a:buChar char="-"/>
            </a:pPr>
            <a:r>
              <a:rPr lang="es-ES" sz="1800" u="sng" dirty="0" smtClean="0"/>
              <a:t>ESTAR DE ACUERDO CON LOS </a:t>
            </a:r>
            <a:r>
              <a:rPr lang="es-ES" sz="1800" u="sng" dirty="0" smtClean="0"/>
              <a:t>HECHOS</a:t>
            </a:r>
          </a:p>
          <a:p>
            <a:pPr>
              <a:buNone/>
            </a:pPr>
            <a:r>
              <a:rPr lang="es-ES" sz="1800" dirty="0" smtClean="0"/>
              <a:t>	Estar de acuerdo con los hechos: “pecoso…si, tengo muchas pecas”</a:t>
            </a:r>
          </a:p>
          <a:p>
            <a:pPr>
              <a:buNone/>
            </a:pPr>
            <a:r>
              <a:rPr lang="es-ES" sz="1800" dirty="0" smtClean="0"/>
              <a:t>	</a:t>
            </a:r>
            <a:r>
              <a:rPr lang="es-ES" sz="1800" dirty="0" smtClean="0"/>
              <a:t>“llorón…si, lloro </a:t>
            </a:r>
            <a:r>
              <a:rPr lang="es-ES" sz="1800" dirty="0" err="1" smtClean="0"/>
              <a:t>facilmente</a:t>
            </a:r>
            <a:r>
              <a:rPr lang="es-ES" sz="1800" dirty="0" smtClean="0"/>
              <a:t>”</a:t>
            </a:r>
          </a:p>
          <a:p>
            <a:pPr>
              <a:buNone/>
            </a:pPr>
            <a:endParaRPr lang="es-ES" sz="1800" dirty="0" smtClean="0"/>
          </a:p>
          <a:p>
            <a:pPr>
              <a:buFontTx/>
              <a:buChar char="-"/>
            </a:pPr>
            <a:r>
              <a:rPr lang="es-ES" sz="1800" u="sng" dirty="0" smtClean="0"/>
              <a:t>LA RESPUESTA Y</a:t>
            </a:r>
            <a:r>
              <a:rPr lang="es-ES" sz="1800" u="sng" dirty="0" smtClean="0"/>
              <a:t>?</a:t>
            </a:r>
          </a:p>
          <a:p>
            <a:pPr>
              <a:buNone/>
            </a:pPr>
            <a:r>
              <a:rPr lang="es-ES" sz="1800" dirty="0" smtClean="0"/>
              <a:t>	Mostrar indiferencia …y?</a:t>
            </a:r>
            <a:endParaRPr lang="es-ES" sz="1800" dirty="0" smtClean="0"/>
          </a:p>
          <a:p>
            <a:pPr>
              <a:buNone/>
            </a:pPr>
            <a:endParaRPr lang="es-ES" sz="1800" u="sng" dirty="0" smtClean="0"/>
          </a:p>
          <a:p>
            <a:pPr>
              <a:buFontTx/>
              <a:buChar char="-"/>
            </a:pPr>
            <a:endParaRPr lang="es-ES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3025691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rmAutofit/>
          </a:bodyPr>
          <a:lstStyle/>
          <a:p>
            <a:pPr algn="ctr"/>
            <a:r>
              <a:rPr lang="es-ES" sz="2400" dirty="0" smtClean="0">
                <a:solidFill>
                  <a:srgbClr val="FF0000"/>
                </a:solidFill>
              </a:rPr>
              <a:t>ESTRATEGIAS  EFICACES </a:t>
            </a:r>
            <a:br>
              <a:rPr lang="es-ES" sz="2400" dirty="0" smtClean="0">
                <a:solidFill>
                  <a:srgbClr val="FF0000"/>
                </a:solidFill>
              </a:rPr>
            </a:br>
            <a:r>
              <a:rPr lang="es-ES" sz="2400" dirty="0" smtClean="0">
                <a:solidFill>
                  <a:srgbClr val="FF0000"/>
                </a:solidFill>
              </a:rPr>
              <a:t>PARA ENFRENTARSE A LAS BURLAS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6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s-ES" sz="1800" dirty="0" smtClean="0"/>
          </a:p>
          <a:p>
            <a:pPr>
              <a:buFontTx/>
              <a:buChar char="-"/>
            </a:pPr>
            <a:r>
              <a:rPr lang="es-ES" sz="1800" u="sng" dirty="0" smtClean="0"/>
              <a:t>RESPONDER </a:t>
            </a:r>
            <a:r>
              <a:rPr lang="es-ES" sz="1800" u="sng" dirty="0" smtClean="0"/>
              <a:t>AL QUE SE BURLA CON UN </a:t>
            </a:r>
            <a:r>
              <a:rPr lang="es-ES" sz="1800" u="sng" dirty="0" smtClean="0"/>
              <a:t>ELOGIO</a:t>
            </a:r>
          </a:p>
          <a:p>
            <a:pPr>
              <a:buNone/>
            </a:pPr>
            <a:r>
              <a:rPr lang="es-ES" sz="1800" dirty="0" smtClean="0"/>
              <a:t>	“corres fatal…tú eres un corredor muy rápido”</a:t>
            </a:r>
          </a:p>
          <a:p>
            <a:pPr>
              <a:buNone/>
            </a:pPr>
            <a:endParaRPr lang="es-ES" sz="1800" dirty="0" smtClean="0"/>
          </a:p>
          <a:p>
            <a:pPr>
              <a:buFontTx/>
              <a:buChar char="-"/>
            </a:pPr>
            <a:r>
              <a:rPr lang="es-ES" sz="1800" u="sng" dirty="0" smtClean="0"/>
              <a:t>UTILIZAR EL </a:t>
            </a:r>
            <a:r>
              <a:rPr lang="es-ES" sz="1800" u="sng" dirty="0" smtClean="0"/>
              <a:t>HUMOR</a:t>
            </a:r>
          </a:p>
          <a:p>
            <a:pPr>
              <a:buNone/>
            </a:pPr>
            <a:r>
              <a:rPr lang="es-ES" sz="1800" dirty="0" smtClean="0"/>
              <a:t>	La risa puede convertir algo hiriente en cómica</a:t>
            </a:r>
          </a:p>
          <a:p>
            <a:pPr>
              <a:buNone/>
            </a:pPr>
            <a:r>
              <a:rPr lang="es-ES" sz="1800" dirty="0" smtClean="0"/>
              <a:t> </a:t>
            </a:r>
            <a:endParaRPr lang="es-ES" sz="1800" dirty="0" smtClean="0"/>
          </a:p>
          <a:p>
            <a:pPr>
              <a:buFontTx/>
              <a:buChar char="-"/>
            </a:pPr>
            <a:r>
              <a:rPr lang="es-ES" sz="1800" u="sng" dirty="0" smtClean="0"/>
              <a:t>SOLICITAR </a:t>
            </a:r>
            <a:r>
              <a:rPr lang="es-ES" sz="1800" u="sng" dirty="0" smtClean="0"/>
              <a:t>AYUDA</a:t>
            </a:r>
          </a:p>
          <a:p>
            <a:pPr>
              <a:buNone/>
            </a:pPr>
            <a:r>
              <a:rPr lang="es-ES" sz="1800" dirty="0" smtClean="0"/>
              <a:t>	</a:t>
            </a:r>
            <a:r>
              <a:rPr lang="es-ES" sz="1800" dirty="0" smtClean="0"/>
              <a:t>Si la burla es persistente…. Pide ayuda a un adulto</a:t>
            </a:r>
          </a:p>
          <a:p>
            <a:pPr>
              <a:buNone/>
            </a:pPr>
            <a:endParaRPr lang="es-ES" sz="1800" dirty="0" smtClean="0"/>
          </a:p>
          <a:p>
            <a:pPr>
              <a:buFontTx/>
              <a:buChar char="-"/>
            </a:pPr>
            <a:r>
              <a:rPr lang="es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 LA BURLA SE CONVIERTE EN </a:t>
            </a:r>
            <a:r>
              <a:rPr lang="es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ACOSO</a:t>
            </a:r>
          </a:p>
          <a:p>
            <a:pPr>
              <a:buNone/>
            </a:pPr>
            <a:r>
              <a:rPr lang="es-ES" sz="1800" dirty="0" smtClean="0"/>
              <a:t>	</a:t>
            </a:r>
            <a:r>
              <a:rPr lang="es-ES" sz="1800" dirty="0" smtClean="0"/>
              <a:t>Explicarle la diferencia entre burlas y acoso</a:t>
            </a:r>
            <a:endParaRPr lang="es-ES" sz="1800" dirty="0" smtClean="0"/>
          </a:p>
          <a:p>
            <a:pPr algn="ctr">
              <a:buNone/>
            </a:pPr>
            <a:endParaRPr lang="es-ES" sz="1800" dirty="0"/>
          </a:p>
        </p:txBody>
      </p:sp>
    </p:spTree>
    <p:extLst>
      <p:ext uri="{BB962C8B-B14F-4D97-AF65-F5344CB8AC3E}">
        <p14:creationId xmlns="" xmlns:p14="http://schemas.microsoft.com/office/powerpoint/2010/main" val="3025691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ES" sz="3600" dirty="0" smtClean="0"/>
          </a:p>
          <a:p>
            <a:pPr algn="just">
              <a:buNone/>
            </a:pPr>
            <a:r>
              <a:rPr lang="es-ES" sz="3600" dirty="0" smtClean="0"/>
              <a:t>	</a:t>
            </a:r>
          </a:p>
          <a:p>
            <a:pPr algn="just">
              <a:buNone/>
            </a:pPr>
            <a:r>
              <a:rPr lang="es-ES" sz="3600" dirty="0" smtClean="0"/>
              <a:t>Es un tipo de violencia que se caracteriza por situarse en una relación de desigualdad de poder entre el acosador y su víctima.</a:t>
            </a:r>
          </a:p>
          <a:p>
            <a:pPr algn="just"/>
            <a:endParaRPr lang="es-ES" sz="3600" dirty="0" smtClean="0"/>
          </a:p>
          <a:p>
            <a:pPr algn="just"/>
            <a:endParaRPr lang="es-ES" sz="36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 smtClean="0">
                <a:solidFill>
                  <a:srgbClr val="FF0000"/>
                </a:solidFill>
              </a:rPr>
              <a:t>¿QUÉ ES EL ACOSO ESCOLAR?</a:t>
            </a:r>
            <a:endParaRPr lang="es-ES" sz="3600" dirty="0">
              <a:solidFill>
                <a:srgbClr val="FF0000"/>
              </a:solidFill>
            </a:endParaRPr>
          </a:p>
        </p:txBody>
      </p:sp>
      <p:pic>
        <p:nvPicPr>
          <p:cNvPr id="9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330" y="5477750"/>
            <a:ext cx="1490670" cy="13802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14810" y="214290"/>
          <a:ext cx="4500594" cy="6369002"/>
        </p:xfrm>
        <a:graphic>
          <a:graphicData uri="http://schemas.openxmlformats.org/presentationml/2006/ole">
            <p:oleObj spid="_x0000_s1026" name="Acrobat Document" r:id="rId3" imgW="5667139" imgH="8019997" progId="AcroExch.Document.11">
              <p:embed/>
            </p:oleObj>
          </a:graphicData>
        </a:graphic>
      </p:graphicFrame>
      <p:sp>
        <p:nvSpPr>
          <p:cNvPr id="5" name="4 CuadroTexto"/>
          <p:cNvSpPr txBox="1"/>
          <p:nvPr/>
        </p:nvSpPr>
        <p:spPr>
          <a:xfrm rot="19324191">
            <a:off x="428596" y="2370561"/>
            <a:ext cx="27872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b="1" dirty="0" smtClean="0">
              <a:solidFill>
                <a:srgbClr val="FF0000"/>
              </a:solidFill>
            </a:endParaRPr>
          </a:p>
          <a:p>
            <a:r>
              <a:rPr lang="es-ES" b="1" dirty="0" smtClean="0">
                <a:solidFill>
                  <a:srgbClr val="FF0000"/>
                </a:solidFill>
              </a:rPr>
              <a:t>ESCUCHA				 OBSERVA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4" name="4 Marcador de contenid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PONGAMOS LAS GAFAS PARA DETECTAR</a:t>
            </a:r>
          </a:p>
          <a:p>
            <a:pPr algn="ctr"/>
            <a:endParaRPr lang="es-ES" sz="40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  <a:p>
            <a:pPr algn="ctr">
              <a:buNone/>
            </a:pPr>
            <a:endParaRPr lang="es-ES" sz="40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  <a:p>
            <a:pPr algn="ctr"/>
            <a:r>
              <a:rPr lang="es-ES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DEMOS   VOZ A LA INFANCIA</a:t>
            </a:r>
            <a:endParaRPr lang="es-ES" sz="4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sz="3600" b="1" dirty="0" smtClean="0"/>
              <a:t>Muchas gracias por su atención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algn="ctr">
              <a:buNone/>
            </a:pPr>
            <a:r>
              <a:rPr lang="es-ES" dirty="0" err="1" smtClean="0"/>
              <a:t>www</a:t>
            </a:r>
            <a:r>
              <a:rPr lang="es-ES" dirty="0" smtClean="0"/>
              <a:t>. aminogalicia.es</a:t>
            </a:r>
          </a:p>
          <a:p>
            <a:pPr algn="ctr">
              <a:buNone/>
            </a:pPr>
            <a:r>
              <a:rPr lang="es-ES" b="1" u="sng" dirty="0" smtClean="0">
                <a:solidFill>
                  <a:srgbClr val="FF0000"/>
                </a:solidFill>
                <a:hlinkClick r:id="rId2"/>
              </a:rPr>
              <a:t>aminogalicia@gmail.com</a:t>
            </a:r>
            <a:endParaRPr lang="es-ES" b="1" u="sn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s-ES" dirty="0" err="1" smtClean="0"/>
              <a:t>Tlf.</a:t>
            </a:r>
            <a:r>
              <a:rPr lang="es-ES" dirty="0" smtClean="0"/>
              <a:t> 654 490 010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 smtClean="0"/>
              <a:t>Debe existir una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desigualdad de poder </a:t>
            </a:r>
            <a:r>
              <a:rPr lang="es-ES" sz="2400" dirty="0" smtClean="0"/>
              <a:t>entre el más fuerte y el más débil. No hay equilibrio en cuanto a posibilidades de defensa, ni equilibrio físico, social o psicológico.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La acción agresiva tiene que ser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repetida</a:t>
            </a:r>
            <a:r>
              <a:rPr lang="es-ES" sz="2400" dirty="0" smtClean="0"/>
              <a:t> durante un largo periodo de tiempo y de forma </a:t>
            </a:r>
            <a:r>
              <a:rPr lang="es-ES" sz="2400" b="1" dirty="0" smtClean="0"/>
              <a:t>recurrente</a:t>
            </a:r>
            <a:r>
              <a:rPr lang="es-ES" sz="2400" dirty="0" smtClean="0"/>
              <a:t>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La intimidación se puede ejercer en solitario o en grupo, pero se intimida a sujetos concretos.</a:t>
            </a:r>
            <a:endParaRPr lang="es-ES" sz="2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rgbClr val="FF0000"/>
                </a:solidFill>
              </a:rPr>
              <a:t>CARACTERÍSTIAS DEL ACOSO ESCOLAR</a:t>
            </a:r>
            <a:endParaRPr lang="es-ES" sz="3200" dirty="0">
              <a:solidFill>
                <a:srgbClr val="FF0000"/>
              </a:solidFill>
            </a:endParaRPr>
          </a:p>
        </p:txBody>
      </p:sp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330" y="5477750"/>
            <a:ext cx="1490670" cy="13802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1800" b="1" dirty="0" smtClean="0"/>
              <a:t>	FÍSICO</a:t>
            </a:r>
            <a:r>
              <a:rPr lang="es-ES" sz="1800" b="1" dirty="0"/>
              <a:t/>
            </a:r>
            <a:br>
              <a:rPr lang="es-ES" sz="1800" b="1" dirty="0"/>
            </a:br>
            <a:r>
              <a:rPr lang="es-ES" sz="1800" dirty="0"/>
              <a:t>Empujones, patadas, golpes, agresiones con objetos...</a:t>
            </a:r>
            <a:br>
              <a:rPr lang="es-ES" sz="1800" dirty="0"/>
            </a:br>
            <a:endParaRPr lang="es-ES" sz="1800" dirty="0" smtClean="0"/>
          </a:p>
          <a:p>
            <a:pPr algn="ctr">
              <a:buNone/>
            </a:pPr>
            <a:r>
              <a:rPr lang="es-ES" sz="1800" b="1" dirty="0" smtClean="0"/>
              <a:t>VERBAL</a:t>
            </a:r>
            <a:r>
              <a:rPr lang="es-ES" sz="1800" b="1" dirty="0"/>
              <a:t/>
            </a:r>
            <a:br>
              <a:rPr lang="es-ES" sz="1800" b="1" dirty="0"/>
            </a:br>
            <a:r>
              <a:rPr lang="es-ES" sz="1800" dirty="0"/>
              <a:t>Insultos y motes, menosprecios públicos, resaltar defectos físicos</a:t>
            </a:r>
            <a:r>
              <a:rPr lang="es-ES" sz="1800" dirty="0" smtClean="0"/>
              <a:t>...El </a:t>
            </a:r>
            <a:r>
              <a:rPr lang="es-ES" sz="1800" dirty="0" err="1" smtClean="0"/>
              <a:t>tlf</a:t>
            </a:r>
            <a:r>
              <a:rPr lang="es-ES" sz="1800" dirty="0" smtClean="0"/>
              <a:t> móvil actualmente.</a:t>
            </a:r>
            <a:r>
              <a:rPr lang="es-ES" sz="1800" dirty="0"/>
              <a:t/>
            </a:r>
            <a:br>
              <a:rPr lang="es-ES" sz="1800" dirty="0"/>
            </a:br>
            <a:r>
              <a:rPr lang="es-ES" sz="1800" dirty="0"/>
              <a:t>Es el más habitual.</a:t>
            </a:r>
            <a:br>
              <a:rPr lang="es-ES" sz="1800" dirty="0"/>
            </a:br>
            <a:endParaRPr lang="es-ES" sz="1800" dirty="0" smtClean="0"/>
          </a:p>
          <a:p>
            <a:pPr algn="ctr">
              <a:buNone/>
            </a:pPr>
            <a:r>
              <a:rPr lang="es-ES" sz="1800" b="1" dirty="0" smtClean="0"/>
              <a:t>PSICOLÓGICO</a:t>
            </a:r>
            <a:r>
              <a:rPr lang="es-ES" sz="1800" b="1" dirty="0"/>
              <a:t/>
            </a:r>
            <a:br>
              <a:rPr lang="es-ES" sz="1800" b="1" dirty="0"/>
            </a:br>
            <a:r>
              <a:rPr lang="es-ES" sz="1800" dirty="0"/>
              <a:t>Mina la autoestima y fomenta la sensación </a:t>
            </a:r>
            <a:r>
              <a:rPr lang="es-ES" sz="1800" dirty="0" smtClean="0"/>
              <a:t>de inseguridad y  </a:t>
            </a:r>
            <a:r>
              <a:rPr lang="es-ES" sz="1800" dirty="0"/>
              <a:t>temor</a:t>
            </a:r>
            <a:r>
              <a:rPr lang="es-ES" sz="1800" dirty="0" smtClean="0"/>
              <a:t>. Está en todas las formas de maltrato.</a:t>
            </a:r>
            <a:r>
              <a:rPr lang="es-ES" sz="1800" dirty="0"/>
              <a:t/>
            </a:r>
            <a:br>
              <a:rPr lang="es-ES" sz="1800" dirty="0"/>
            </a:br>
            <a:endParaRPr lang="es-ES" sz="1800" dirty="0" smtClean="0"/>
          </a:p>
          <a:p>
            <a:pPr algn="ctr">
              <a:buNone/>
            </a:pPr>
            <a:r>
              <a:rPr lang="es-ES" sz="1800" b="1" dirty="0" smtClean="0"/>
              <a:t>SOCIAL</a:t>
            </a:r>
            <a:r>
              <a:rPr lang="es-ES" sz="1800" dirty="0"/>
              <a:t/>
            </a:r>
            <a:br>
              <a:rPr lang="es-ES" sz="1800" dirty="0"/>
            </a:br>
            <a:r>
              <a:rPr lang="es-ES" sz="1800" dirty="0"/>
              <a:t>Pretende aislar al joven del resto de compañeros</a:t>
            </a:r>
            <a:r>
              <a:rPr lang="es-ES" sz="1800" dirty="0" smtClean="0"/>
              <a:t>. Acoso indirecto.</a:t>
            </a:r>
            <a:r>
              <a:rPr lang="es-ES" sz="1800" dirty="0"/>
              <a:t/>
            </a:r>
            <a:br>
              <a:rPr lang="es-ES" sz="1800" dirty="0"/>
            </a:br>
            <a:endParaRPr lang="es-ES" sz="1800" dirty="0" smtClean="0"/>
          </a:p>
          <a:p>
            <a:pPr algn="ctr">
              <a:buNone/>
            </a:pPr>
            <a:r>
              <a:rPr lang="es-ES" sz="1800" b="1" dirty="0" smtClean="0"/>
              <a:t>CYBER-BULLYING</a:t>
            </a:r>
            <a:r>
              <a:rPr lang="es-ES" sz="1800" dirty="0"/>
              <a:t/>
            </a:r>
            <a:br>
              <a:rPr lang="es-ES" sz="1800" dirty="0"/>
            </a:br>
            <a:r>
              <a:rPr lang="es-ES" sz="1800" dirty="0"/>
              <a:t>A través de Internet, redes sociales, correo electrónico...</a:t>
            </a:r>
          </a:p>
          <a:p>
            <a:endParaRPr lang="es-ES" sz="18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TIPOS DE  ACOSO ESCOLAR</a:t>
            </a:r>
            <a:endParaRPr lang="es-E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330" y="5961856"/>
            <a:ext cx="1490670" cy="8961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s-ES" b="1" dirty="0" smtClean="0"/>
          </a:p>
          <a:p>
            <a:pPr algn="ctr">
              <a:buNone/>
            </a:pPr>
            <a:endParaRPr lang="es-ES" b="1" dirty="0" smtClean="0"/>
          </a:p>
          <a:p>
            <a:pPr algn="ctr">
              <a:buNone/>
            </a:pPr>
            <a:r>
              <a:rPr lang="es-ES" b="1" dirty="0" smtClean="0"/>
              <a:t>IMPLICADOS DIRECTOS</a:t>
            </a:r>
            <a:endParaRPr lang="es-ES" dirty="0" smtClean="0"/>
          </a:p>
          <a:p>
            <a:pPr algn="ctr">
              <a:buNone/>
            </a:pPr>
            <a:r>
              <a:rPr lang="es-ES" dirty="0" smtClean="0"/>
              <a:t>VÍCTIMA-AGRESOR-TESTIGOS</a:t>
            </a:r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r>
              <a:rPr lang="es-ES" dirty="0" smtClean="0"/>
              <a:t> </a:t>
            </a:r>
          </a:p>
          <a:p>
            <a:pPr algn="ctr">
              <a:buNone/>
            </a:pPr>
            <a:r>
              <a:rPr lang="es-ES" b="1" dirty="0" smtClean="0"/>
              <a:t>IMPLICADOS INDIRECTOS</a:t>
            </a:r>
            <a:endParaRPr lang="es-ES" dirty="0" smtClean="0"/>
          </a:p>
          <a:p>
            <a:pPr algn="ctr">
              <a:buNone/>
            </a:pPr>
            <a:r>
              <a:rPr lang="es-ES" dirty="0" smtClean="0"/>
              <a:t>CANALES-FAMILIA-DOCENTES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IMPLICADOS  EN EL ACOSO</a:t>
            </a:r>
            <a:br>
              <a:rPr lang="es-E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59" y="5445224"/>
            <a:ext cx="1490670" cy="13802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AGRESOR</a:t>
            </a:r>
          </a:p>
          <a:p>
            <a:pPr algn="ctr">
              <a:buNone/>
            </a:pPr>
            <a:endParaRPr lang="es-ES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1800" dirty="0" smtClean="0"/>
              <a:t>Temperamento agresivo e impulsivo con deficiencias en habilidades sociales para comunicar y negociar sus deseos.</a:t>
            </a:r>
          </a:p>
          <a:p>
            <a:pPr>
              <a:buFontTx/>
              <a:buChar char="-"/>
            </a:pPr>
            <a:endParaRPr lang="es-ES" sz="1800" dirty="0" smtClean="0"/>
          </a:p>
          <a:p>
            <a:pPr>
              <a:buFontTx/>
              <a:buChar char="-"/>
            </a:pPr>
            <a:r>
              <a:rPr lang="es-ES" sz="1800" dirty="0" smtClean="0"/>
              <a:t>Falta de empatía y de sentimiento de culpabilidad.</a:t>
            </a:r>
          </a:p>
          <a:p>
            <a:pPr>
              <a:buFontTx/>
              <a:buChar char="-"/>
            </a:pPr>
            <a:endParaRPr lang="es-ES" sz="1800" dirty="0" smtClean="0"/>
          </a:p>
          <a:p>
            <a:pPr>
              <a:buFontTx/>
              <a:buChar char="-"/>
            </a:pPr>
            <a:r>
              <a:rPr lang="es-ES" sz="1800" dirty="0" smtClean="0"/>
              <a:t>Dificultades en el control de ira y nivel alto de hostilidad.</a:t>
            </a:r>
          </a:p>
          <a:p>
            <a:pPr>
              <a:buFontTx/>
              <a:buChar char="-"/>
            </a:pPr>
            <a:endParaRPr lang="es-ES" sz="1800" dirty="0" smtClean="0"/>
          </a:p>
          <a:p>
            <a:pPr>
              <a:buFontTx/>
              <a:buChar char="-"/>
            </a:pPr>
            <a:r>
              <a:rPr lang="es-ES" sz="1800" dirty="0" smtClean="0"/>
              <a:t>Tendencia a la violencia, impulsividad y sensación de dominio de los otros.</a:t>
            </a:r>
          </a:p>
          <a:p>
            <a:pPr>
              <a:buFontTx/>
              <a:buChar char="-"/>
            </a:pPr>
            <a:endParaRPr lang="es-ES" sz="1800" dirty="0" smtClean="0"/>
          </a:p>
          <a:p>
            <a:pPr>
              <a:buFontTx/>
              <a:buChar char="-"/>
            </a:pPr>
            <a:r>
              <a:rPr lang="es-ES" sz="1800" dirty="0" smtClean="0"/>
              <a:t>Tratan de dar la impresión de autosuficientes y suelen manifestar una aparente seguridad y buena autoestima.</a:t>
            </a:r>
          </a:p>
          <a:p>
            <a:pPr>
              <a:buFontTx/>
              <a:buChar char="-"/>
            </a:pPr>
            <a:endParaRPr lang="es-ES" sz="1800" dirty="0" smtClean="0"/>
          </a:p>
          <a:p>
            <a:pPr>
              <a:buFontTx/>
              <a:buChar char="-"/>
            </a:pPr>
            <a:r>
              <a:rPr lang="es-ES" sz="1800" dirty="0" smtClean="0"/>
              <a:t>Suele tener mayor fortaleza física.</a:t>
            </a:r>
            <a:endParaRPr lang="es-ES" sz="1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smtClean="0">
                <a:solidFill>
                  <a:srgbClr val="FF0000"/>
                </a:solidFill>
                <a:effectLst/>
              </a:rPr>
              <a:t>PERFILES DE LOS PRINCIPALES PARTICIPANTES</a:t>
            </a:r>
            <a:endParaRPr lang="es-ES" sz="2800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330" y="5477750"/>
            <a:ext cx="1490670" cy="13802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AGRESOR</a:t>
            </a:r>
          </a:p>
          <a:p>
            <a:pPr algn="ctr">
              <a:buNone/>
            </a:pPr>
            <a:endParaRPr lang="es-ES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s-ES" sz="2400" dirty="0" smtClean="0"/>
              <a:t>ACTIVO</a:t>
            </a:r>
          </a:p>
          <a:p>
            <a:pPr algn="just">
              <a:buNone/>
            </a:pPr>
            <a:r>
              <a:rPr lang="es-ES" sz="2400" dirty="0" smtClean="0"/>
              <a:t>Que agrede personalmente, estableciendo relaciones directas con la víctima.</a:t>
            </a:r>
          </a:p>
          <a:p>
            <a:pPr algn="just">
              <a:buNone/>
            </a:pPr>
            <a:endParaRPr lang="es-ES" sz="2400" dirty="0" smtClean="0"/>
          </a:p>
          <a:p>
            <a:pPr algn="ctr">
              <a:buNone/>
            </a:pPr>
            <a:r>
              <a:rPr lang="es-ES" sz="2400" dirty="0" smtClean="0"/>
              <a:t>SOCIAL-INDIRECTO</a:t>
            </a:r>
          </a:p>
          <a:p>
            <a:pPr algn="just">
              <a:buNone/>
            </a:pPr>
            <a:r>
              <a:rPr lang="es-ES" sz="2400" dirty="0" smtClean="0"/>
              <a:t>Que logra dirigir, a veces a la sombra, el comportamiento de sus seguidores, a los que induce a actos de violencia y persecución de inocentes.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smtClean="0">
                <a:solidFill>
                  <a:srgbClr val="FF0000"/>
                </a:solidFill>
                <a:effectLst/>
              </a:rPr>
              <a:t>PERFILES DE LOS PRINCIPALES PARTICIPANTES</a:t>
            </a:r>
            <a:endParaRPr lang="es-ES" sz="2800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330" y="5477750"/>
            <a:ext cx="1490670" cy="13802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VÍCTIMA</a:t>
            </a:r>
          </a:p>
          <a:p>
            <a:pPr algn="ctr">
              <a:buNone/>
            </a:pPr>
            <a:endParaRPr lang="es-ES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1800" dirty="0" smtClean="0"/>
              <a:t>Débil, insegura, ansiosa, cauta, sensible, tranquila, tímida y con bajos niveles de autoestima.</a:t>
            </a:r>
          </a:p>
          <a:p>
            <a:pPr>
              <a:buFontTx/>
              <a:buChar char="-"/>
            </a:pPr>
            <a:endParaRPr lang="es-ES" sz="1800" dirty="0" smtClean="0"/>
          </a:p>
          <a:p>
            <a:pPr>
              <a:buFontTx/>
              <a:buChar char="-"/>
            </a:pPr>
            <a:r>
              <a:rPr lang="es-ES" sz="1800" dirty="0" smtClean="0"/>
              <a:t>Suele ser menos fuertes físicamente, sobre todo en chicos.</a:t>
            </a:r>
          </a:p>
          <a:p>
            <a:pPr>
              <a:buFontTx/>
              <a:buChar char="-"/>
            </a:pPr>
            <a:endParaRPr lang="es-ES" sz="1800" dirty="0" smtClean="0"/>
          </a:p>
          <a:p>
            <a:pPr>
              <a:buFontTx/>
              <a:buChar char="-"/>
            </a:pPr>
            <a:r>
              <a:rPr lang="es-ES" sz="1800" dirty="0" smtClean="0"/>
              <a:t>Frecuente que presente alto nivel de ansiedad e inseguridad. Tienden al aislamiento.</a:t>
            </a:r>
          </a:p>
          <a:p>
            <a:pPr>
              <a:buFontTx/>
              <a:buChar char="-"/>
            </a:pPr>
            <a:endParaRPr lang="es-ES" sz="1800" dirty="0" smtClean="0"/>
          </a:p>
          <a:p>
            <a:pPr>
              <a:buFontTx/>
              <a:buChar char="-"/>
            </a:pPr>
            <a:r>
              <a:rPr lang="es-ES" sz="1800" dirty="0" smtClean="0"/>
              <a:t>Puede tener desviaciones externas(gafas, color pelo, dificultades en el habla,…) no causa del acoso, sino que el agresor va a explotar una vez elegido. </a:t>
            </a:r>
            <a:endParaRPr lang="es-ES" sz="1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smtClean="0">
                <a:solidFill>
                  <a:srgbClr val="FF0000"/>
                </a:solidFill>
                <a:effectLst/>
              </a:rPr>
              <a:t>PERFILES DE LOS PRINCIPALES PARTICIPANTES</a:t>
            </a:r>
            <a:endParaRPr lang="es-ES" sz="2800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330" y="5477750"/>
            <a:ext cx="1490670" cy="13802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417</TotalTime>
  <Words>1407</Words>
  <Application>Microsoft Office PowerPoint</Application>
  <PresentationFormat>Presentación en pantalla (4:3)</PresentationFormat>
  <Paragraphs>253</Paragraphs>
  <Slides>32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4" baseType="lpstr">
      <vt:lpstr>Concurrencia</vt:lpstr>
      <vt:lpstr>Acrobat Document</vt:lpstr>
      <vt:lpstr>ACOSO   ESCOLAR</vt:lpstr>
      <vt:lpstr>TIPOS DE MALTRATO</vt:lpstr>
      <vt:lpstr>¿QUÉ ES EL ACOSO ESCOLAR?</vt:lpstr>
      <vt:lpstr>CARACTERÍSTIAS DEL ACOSO ESCOLAR</vt:lpstr>
      <vt:lpstr> TIPOS DE  ACOSO ESCOLAR</vt:lpstr>
      <vt:lpstr>IMPLICADOS  EN EL ACOSO </vt:lpstr>
      <vt:lpstr>PERFILES DE LOS PRINCIPALES PARTICIPANTES</vt:lpstr>
      <vt:lpstr>PERFILES DE LOS PRINCIPALES PARTICIPANTES</vt:lpstr>
      <vt:lpstr>PERFILES DE LOS PRINCIPALES PARTICIPANTES</vt:lpstr>
      <vt:lpstr>PERFILES DE LOS PRINCIPALES PARTICIPANTES</vt:lpstr>
      <vt:lpstr>CONSECUENCIAS DEL ACOSO ESCOLAR</vt:lpstr>
      <vt:lpstr>CONSECUENCIAS DEL ACOSO ESCOLAR</vt:lpstr>
      <vt:lpstr>CONSECUENCIAS DEL ACOSO ESCOLAR</vt:lpstr>
      <vt:lpstr>FACTORES   FAVORECEDORES  VS  FACTORES  PROTECTORES</vt:lpstr>
      <vt:lpstr>FACTORES   FAVORECEDORES  VS  FACTORES  PROTECTORES LA FAMILIA</vt:lpstr>
      <vt:lpstr>FACTORES   FAVORECEDORES  VS  FACTORES  PROTECTORES LA FAMILIA</vt:lpstr>
      <vt:lpstr>FACTORES   FAVORECEDORES  VS  FACTORES  PROTECTORES LA FAMILIA</vt:lpstr>
      <vt:lpstr>FACTORES   FAVORECEDORES  VS  FACTORES  PROTECTORES LA ESCUELA</vt:lpstr>
      <vt:lpstr>FACTORES   FAVORECEDORES  VS  FACTORES  PROTECTORES LA ESCUELA</vt:lpstr>
      <vt:lpstr>FACTORES   FAVORECEDORES  VS  FACTORES  PROTECTORES LA ESCUELA</vt:lpstr>
      <vt:lpstr>DETECTAR EL ACOSO ESCOLAR</vt:lpstr>
      <vt:lpstr>¿CUANDO LAS BURLAS ENTRE COMPAÑEROS SON CONSIDERADAS MALTRATO?</vt:lpstr>
      <vt:lpstr>DETECTAR EL ACOSO ESCOLAR Detectar una víctima</vt:lpstr>
      <vt:lpstr>COMO RECONOCER UNA VÍCTIMA  DE ACOSO ESCOLAR</vt:lpstr>
      <vt:lpstr>QUE HACER LA FAMILIA ANTE EL ACOSO ESCOLAR</vt:lpstr>
      <vt:lpstr>ESTRATEGIAS  EFICACES  PARA ENFRENTARSE A LAS BURLAS</vt:lpstr>
      <vt:lpstr>ESTRATEGIAS  EFICACES  PARA ENFRENTARSE A LAS BURLAS</vt:lpstr>
      <vt:lpstr>ESTRATEGIAS  EFICACES  PARA ENFRENTARSE A LAS BURLAS</vt:lpstr>
      <vt:lpstr>ESTRATEGIAS  EFICACES  PARA ENFRENTARSE A LAS BURLAS</vt:lpstr>
      <vt:lpstr>Diapositiva 30</vt:lpstr>
      <vt:lpstr>Diapositiva 31</vt:lpstr>
      <vt:lpstr>Diapositiva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ACOSO   ESCOLAR</dc:title>
  <dc:creator>Usuario</dc:creator>
  <cp:lastModifiedBy>Usuario</cp:lastModifiedBy>
  <cp:revision>51</cp:revision>
  <dcterms:created xsi:type="dcterms:W3CDTF">2016-01-20T22:13:31Z</dcterms:created>
  <dcterms:modified xsi:type="dcterms:W3CDTF">2016-03-27T23:25:34Z</dcterms:modified>
</cp:coreProperties>
</file>