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9" r:id="rId5"/>
    <p:sldId id="260" r:id="rId6"/>
    <p:sldId id="300" r:id="rId7"/>
    <p:sldId id="287" r:id="rId8"/>
    <p:sldId id="301" r:id="rId9"/>
    <p:sldId id="261" r:id="rId10"/>
    <p:sldId id="302" r:id="rId11"/>
    <p:sldId id="303" r:id="rId12"/>
    <p:sldId id="304" r:id="rId13"/>
    <p:sldId id="305" r:id="rId14"/>
    <p:sldId id="306" r:id="rId15"/>
    <p:sldId id="308" r:id="rId16"/>
    <p:sldId id="288" r:id="rId17"/>
    <p:sldId id="309" r:id="rId18"/>
    <p:sldId id="298" r:id="rId19"/>
    <p:sldId id="310" r:id="rId20"/>
    <p:sldId id="311" r:id="rId21"/>
    <p:sldId id="297" r:id="rId22"/>
    <p:sldId id="317" r:id="rId23"/>
    <p:sldId id="312" r:id="rId24"/>
    <p:sldId id="316" r:id="rId25"/>
    <p:sldId id="313" r:id="rId26"/>
    <p:sldId id="314" r:id="rId27"/>
    <p:sldId id="296" r:id="rId28"/>
    <p:sldId id="291" r:id="rId29"/>
    <p:sldId id="292" r:id="rId30"/>
    <p:sldId id="294" r:id="rId31"/>
    <p:sldId id="289" r:id="rId32"/>
    <p:sldId id="293" r:id="rId33"/>
    <p:sldId id="290" r:id="rId34"/>
    <p:sldId id="26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26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6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3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47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4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6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22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5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9942-195E-450C-9B70-34C292AADAAB}" type="datetimeFigureOut">
              <a:rPr lang="es-ES" smtClean="0"/>
              <a:pPr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7902-2446-42DA-A450-FA867A4C1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minogalici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87" y="3140968"/>
            <a:ext cx="3168352" cy="293365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9726" y="2060848"/>
            <a:ext cx="7772400" cy="1470025"/>
          </a:xfrm>
        </p:spPr>
        <p:txBody>
          <a:bodyPr/>
          <a:lstStyle/>
          <a:p>
            <a:r>
              <a:rPr lang="es-ES" dirty="0" smtClean="0"/>
              <a:t>ABUSO Y MALTRATO INFANTIL NO. GALICIA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5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714488"/>
            <a:ext cx="7972452" cy="4411675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IGUAL DE IMPORTANTE PARA EL DESARROLLO COMO ES COMER Y DORMIR, LO ES JUGAR Y RELACIONARSE.</a:t>
            </a:r>
          </a:p>
          <a:p>
            <a:r>
              <a:rPr lang="es-ES" dirty="0" smtClean="0"/>
              <a:t>MÁS JUGUETES VS MÁS CREATIVIDAD</a:t>
            </a:r>
          </a:p>
          <a:p>
            <a:r>
              <a:rPr lang="es-ES" dirty="0" smtClean="0"/>
              <a:t>JUGAR= imaginar, crear, explorar, mancharse, compartir, competir, saber ganar- saber perder, saber mandar, obedecer, negociar, resolver problemas, usar el orden, la lógica, memoria, razonamiento,…</a:t>
            </a:r>
          </a:p>
          <a:p>
            <a:r>
              <a:rPr lang="es-ES" dirty="0" smtClean="0"/>
              <a:t>VIDEOCONSOLAS. Bueno pero breve.</a:t>
            </a:r>
          </a:p>
          <a:p>
            <a:r>
              <a:rPr lang="es-ES" dirty="0" smtClean="0"/>
              <a:t>RELACIONARSE= estar con iguales es la base de saber vivir en sociedad y sentirse alguien.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DETECTAR EL ACOSO ESCOLAR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una forma de maltrato psicológico, verbal o físico, producido entre escolares de forma reiterada a lo largo de un tiempo determinado.</a:t>
            </a:r>
            <a:br>
              <a:rPr lang="es-ES" dirty="0" smtClean="0"/>
            </a:br>
            <a:r>
              <a:rPr lang="es-ES" dirty="0" smtClean="0"/>
              <a:t>El tipo de violencia dominante es el emocional.</a:t>
            </a:r>
            <a:r>
              <a:rPr lang="es-ES" b="1" dirty="0" smtClean="0"/>
              <a:t> </a:t>
            </a:r>
            <a:endParaRPr lang="es-ES" dirty="0" smtClean="0"/>
          </a:p>
          <a:p>
            <a:pPr algn="ctr">
              <a:buNone/>
            </a:pPr>
            <a:r>
              <a:rPr lang="es-ES" b="1" dirty="0" smtClean="0"/>
              <a:t>1 de cada 7 alumnos sufren acoso escolar.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725470"/>
          </a:xfrm>
        </p:spPr>
        <p:txBody>
          <a:bodyPr>
            <a:noAutofit/>
          </a:bodyPr>
          <a:lstStyle/>
          <a:p>
            <a:r>
              <a:rPr lang="es-ES" sz="2400" dirty="0" smtClean="0">
                <a:cs typeface="Arial" pitchFamily="34" charset="0"/>
              </a:rPr>
              <a:t>DETECTAR EL ACOSO ESCOLAR</a:t>
            </a:r>
            <a:br>
              <a:rPr lang="es-ES" sz="2400" dirty="0" smtClean="0">
                <a:cs typeface="Arial" pitchFamily="34" charset="0"/>
              </a:rPr>
            </a:br>
            <a:r>
              <a:rPr lang="es-ES" sz="2400" dirty="0" smtClean="0">
                <a:cs typeface="Arial" pitchFamily="34" charset="0"/>
              </a:rPr>
              <a:t>Detectar una víctima</a:t>
            </a:r>
            <a:endParaRPr lang="es-ES" sz="2400" dirty="0"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357298"/>
            <a:ext cx="5229204" cy="5214974"/>
          </a:xfrm>
        </p:spPr>
        <p:txBody>
          <a:bodyPr>
            <a:noAutofit/>
          </a:bodyPr>
          <a:lstStyle/>
          <a:p>
            <a:r>
              <a:rPr lang="es-ES" sz="1500" dirty="0" smtClean="0"/>
              <a:t>Una imagen general negativa de sí mismas.</a:t>
            </a:r>
          </a:p>
          <a:p>
            <a:r>
              <a:rPr lang="es-ES" sz="1500" dirty="0" smtClean="0"/>
              <a:t> Desórdenes de atención y aprendizaje.</a:t>
            </a:r>
          </a:p>
          <a:p>
            <a:r>
              <a:rPr lang="es-ES" sz="1500" dirty="0" smtClean="0"/>
              <a:t>Desesperanza y pérdida de interés en sus actividades favoritas.</a:t>
            </a:r>
          </a:p>
          <a:p>
            <a:r>
              <a:rPr lang="es-ES" sz="1500" dirty="0" smtClean="0"/>
              <a:t>Inhabilidad para disfrutar y falta de energía.</a:t>
            </a:r>
          </a:p>
          <a:p>
            <a:r>
              <a:rPr lang="es-ES" sz="1500" dirty="0" smtClean="0"/>
              <a:t>Falta de satisfacción con la vida.</a:t>
            </a:r>
          </a:p>
          <a:p>
            <a:r>
              <a:rPr lang="es-ES" sz="1500" dirty="0" smtClean="0"/>
              <a:t>Síntomas depresivos.</a:t>
            </a:r>
          </a:p>
          <a:p>
            <a:r>
              <a:rPr lang="es-ES" sz="1500" dirty="0" smtClean="0"/>
              <a:t>Comunicación pobre.</a:t>
            </a:r>
          </a:p>
          <a:p>
            <a:r>
              <a:rPr lang="es-ES" sz="1500" dirty="0" smtClean="0"/>
              <a:t>Deficiente habilidad para relacionarse con los demás.</a:t>
            </a:r>
          </a:p>
          <a:p>
            <a:r>
              <a:rPr lang="es-ES" sz="1500" dirty="0" smtClean="0"/>
              <a:t>Sentimientos de culpabilidad.</a:t>
            </a:r>
          </a:p>
          <a:p>
            <a:r>
              <a:rPr lang="es-ES" sz="1500" dirty="0" smtClean="0"/>
              <a:t>Sentimientos de soledad.</a:t>
            </a:r>
          </a:p>
          <a:p>
            <a:r>
              <a:rPr lang="es-ES" sz="1500" dirty="0" smtClean="0"/>
              <a:t>Sensibilidad hacia el rechazo y las evaluaciones negativas de los</a:t>
            </a:r>
          </a:p>
          <a:p>
            <a:pPr>
              <a:buNone/>
            </a:pPr>
            <a:r>
              <a:rPr lang="es-ES" sz="1500" dirty="0" smtClean="0"/>
              <a:t>	demás.</a:t>
            </a:r>
          </a:p>
          <a:p>
            <a:r>
              <a:rPr lang="es-ES" sz="1500" dirty="0" smtClean="0"/>
              <a:t> Quejas sobre enfermedades físicas como dolores de cabeza y de</a:t>
            </a:r>
          </a:p>
          <a:p>
            <a:pPr>
              <a:buNone/>
            </a:pPr>
            <a:r>
              <a:rPr lang="es-ES" sz="1500" dirty="0" smtClean="0"/>
              <a:t>	estómago.</a:t>
            </a:r>
          </a:p>
          <a:p>
            <a:r>
              <a:rPr lang="es-ES" sz="1500" dirty="0" smtClean="0"/>
              <a:t> Reacciones emocionales inesperadas.</a:t>
            </a:r>
          </a:p>
          <a:p>
            <a:r>
              <a:rPr lang="es-ES" sz="1500" dirty="0" smtClean="0"/>
              <a:t> Problemas de insomnio y recuerdo repetido del episodio de</a:t>
            </a:r>
          </a:p>
          <a:p>
            <a:pPr>
              <a:buNone/>
            </a:pPr>
            <a:r>
              <a:rPr lang="es-ES" sz="1500" dirty="0" smtClean="0"/>
              <a:t>	maltrato.</a:t>
            </a:r>
          </a:p>
          <a:p>
            <a:pPr>
              <a:buNone/>
            </a:pPr>
            <a:endParaRPr lang="es-ES" sz="15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COMO RECONOCER UNA VÍCTIMA</a:t>
            </a:r>
            <a:br>
              <a:rPr lang="es-ES" sz="2400" dirty="0" smtClean="0"/>
            </a:br>
            <a:r>
              <a:rPr lang="es-ES" sz="2400" dirty="0" smtClean="0"/>
              <a:t> DE ACOSO ESCOLAR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u="sng" dirty="0" smtClean="0"/>
              <a:t>En la escuela </a:t>
            </a:r>
            <a:r>
              <a:rPr lang="es-ES" dirty="0" smtClean="0"/>
              <a:t>son objeto de burlas, bromas desagradables, son llamados con motes, los insultan, los molestan, acostumbran a estar involucrados en discusiones y peleas en las que se encuentran indefensos y siempre acaban perdiendo, en el juego son los últimos en ser elegidos, en el patio suelen quedarse cerca del profesorado, no tienen amigos...</a:t>
            </a:r>
            <a:br>
              <a:rPr lang="es-ES" dirty="0" smtClean="0"/>
            </a:br>
            <a:r>
              <a:rPr lang="es-ES" dirty="0" smtClean="0"/>
              <a:t>En clase tienen dificultades para hablar, dan una impresión de inseguridad y/o ansiedad, tienen un aspecto contrariado y triste, presentan un deterioro gradual del rendimiento escolar... </a:t>
            </a:r>
          </a:p>
          <a:p>
            <a:pPr>
              <a:buNone/>
            </a:pPr>
            <a:r>
              <a:rPr lang="es-ES" b="1" u="sng" dirty="0" smtClean="0"/>
              <a:t>En casa</a:t>
            </a:r>
            <a:r>
              <a:rPr lang="es-ES" dirty="0" smtClean="0"/>
              <a:t>. Vuelven a casa con la ropa estropeada, con los libros sucios o rotos,</a:t>
            </a:r>
            <a:br>
              <a:rPr lang="es-ES" dirty="0" smtClean="0"/>
            </a:br>
            <a:r>
              <a:rPr lang="es-ES" dirty="0" smtClean="0"/>
              <a:t>han "perdido" objetos y/o dinero, no quieren ir a la escuela o piden que les acompañen, evitan determinados lugares, determinados días o clases..., recorren caminos ilógicos para ir a la escuela, no son invitados a las casas de otros, tienen pesadillas, trastornos psicosomáticos, señales de golpes</a:t>
            </a:r>
            <a:br>
              <a:rPr lang="es-ES" dirty="0" smtClean="0"/>
            </a:br>
            <a:r>
              <a:rPr lang="es-ES" dirty="0" smtClean="0"/>
              <a:t>y arañazos, cambios súbitos de humor... 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QUE DEBE HACER LA FAMILIA ANTE EL ACOSO ESCOLAR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algn="ctr">
              <a:buNone/>
            </a:pPr>
            <a:r>
              <a:rPr lang="es-ES" dirty="0" smtClean="0"/>
              <a:t>1.Observa al niño o la niña</a:t>
            </a:r>
          </a:p>
          <a:p>
            <a:pPr marL="624078" indent="-514350" algn="ctr">
              <a:buNone/>
            </a:pPr>
            <a:r>
              <a:rPr lang="es-ES" dirty="0" smtClean="0"/>
              <a:t>2. Escucha y dialoga</a:t>
            </a:r>
          </a:p>
          <a:p>
            <a:pPr algn="ctr">
              <a:buNone/>
            </a:pPr>
            <a:r>
              <a:rPr lang="es-ES" dirty="0" smtClean="0"/>
              <a:t>3. </a:t>
            </a:r>
            <a:r>
              <a:rPr lang="es-ES" dirty="0" err="1" smtClean="0"/>
              <a:t>Manten</a:t>
            </a:r>
            <a:r>
              <a:rPr lang="es-ES" dirty="0" smtClean="0"/>
              <a:t> la calma</a:t>
            </a:r>
          </a:p>
          <a:p>
            <a:pPr algn="ctr">
              <a:buNone/>
            </a:pPr>
            <a:r>
              <a:rPr lang="es-ES" dirty="0" smtClean="0"/>
              <a:t>4. </a:t>
            </a:r>
            <a:r>
              <a:rPr lang="es-ES" dirty="0" err="1" smtClean="0"/>
              <a:t>Díle</a:t>
            </a:r>
            <a:r>
              <a:rPr lang="es-ES" dirty="0" smtClean="0"/>
              <a:t> que no es culpable</a:t>
            </a:r>
          </a:p>
          <a:p>
            <a:pPr algn="ctr">
              <a:buNone/>
            </a:pPr>
            <a:r>
              <a:rPr lang="es-ES" dirty="0" smtClean="0"/>
              <a:t>5. Refuerza su autoestima</a:t>
            </a:r>
          </a:p>
          <a:p>
            <a:pPr algn="ctr">
              <a:buNone/>
            </a:pPr>
            <a:r>
              <a:rPr lang="es-ES" dirty="0" smtClean="0"/>
              <a:t>6. Comunica la situación a la escuela</a:t>
            </a:r>
          </a:p>
          <a:p>
            <a:pPr algn="ctr">
              <a:buNone/>
            </a:pPr>
            <a:r>
              <a:rPr lang="es-ES" dirty="0" smtClean="0"/>
              <a:t>7. Dale la oportunidad de ampliar el grupo de amigos y amigas</a:t>
            </a:r>
          </a:p>
          <a:p>
            <a:pPr algn="ctr">
              <a:buNone/>
            </a:pPr>
            <a:r>
              <a:rPr lang="es-ES" dirty="0" smtClean="0"/>
              <a:t>8. </a:t>
            </a:r>
            <a:r>
              <a:rPr lang="es-ES" dirty="0" err="1" smtClean="0"/>
              <a:t>Manten</a:t>
            </a:r>
            <a:r>
              <a:rPr lang="es-ES" dirty="0" smtClean="0"/>
              <a:t> una buena comunicación basada en la confianza</a:t>
            </a:r>
          </a:p>
          <a:p>
            <a:pPr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4810" y="214290"/>
          <a:ext cx="4500594" cy="63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139" imgH="8019997" progId="AcroExch.Document.11">
                  <p:embed/>
                </p:oleObj>
              </mc:Choice>
              <mc:Fallback>
                <p:oleObj name="Acrobat Document" r:id="rId3" imgW="5667139" imgH="801999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214290"/>
                        <a:ext cx="4500594" cy="63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 rot="19324191">
            <a:off x="638823" y="2324080"/>
            <a:ext cx="2787200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	</a:t>
            </a:r>
            <a:r>
              <a:rPr lang="es-ES" sz="3200" b="1" dirty="0" smtClean="0">
                <a:solidFill>
                  <a:srgbClr val="FF0000"/>
                </a:solidFill>
              </a:rPr>
              <a:t>ESCUCHA				 OBSERVA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67210" y="366690"/>
          <a:ext cx="4500594" cy="63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667139" imgH="8019997" progId="AcroExch.Document.11">
                  <p:embed/>
                </p:oleObj>
              </mc:Choice>
              <mc:Fallback>
                <p:oleObj name="Acrobat Document" r:id="rId5" imgW="5667139" imgH="8019997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0" y="366690"/>
                        <a:ext cx="4500594" cy="63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7" name="4 Marcador de contenid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5. RESPETAR Y FOMENTAR SU AUTONOMÍA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ihover-img" descr="Entrenamientos aplicados a las actividades cotidiana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9" y="392906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hover-img" descr="AROMAS EN TU COCINA: NUEVO SITIO DE RECETA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86190"/>
            <a:ext cx="1866900" cy="18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DESARROLLAR TODAS SUS CAPACIDADES Y FORTALECER SU PERSONALIDAD EXIGE QUE VAYAMOS CONCEDIENDO, PROGRESIVAMENTE, UNA MAYOR INDEPENDENCIA.</a:t>
            </a:r>
          </a:p>
          <a:p>
            <a:r>
              <a:rPr lang="es-ES" sz="2400" dirty="0" smtClean="0"/>
              <a:t>PADRES CON SUPER PODERES: </a:t>
            </a:r>
          </a:p>
          <a:p>
            <a:pPr>
              <a:buNone/>
            </a:pPr>
            <a:r>
              <a:rPr lang="es-ES" sz="2400" dirty="0" smtClean="0"/>
              <a:t>				PACIENCIA, ESTIMULACIÓN Y REFUERZO</a:t>
            </a:r>
          </a:p>
          <a:p>
            <a:r>
              <a:rPr lang="es-ES" sz="2400" dirty="0" smtClean="0"/>
              <a:t>LA SOBREPROTECCIÓN CREA MENORES  DEPENDIENTES, SIN CAPACIDAD DE VALERSE POR SÍ MISMOS.</a:t>
            </a:r>
          </a:p>
          <a:p>
            <a:r>
              <a:rPr lang="es-ES" sz="2400" dirty="0" smtClean="0"/>
              <a:t>LA SUPER FRASE DE LA AUTONOMÍA:</a:t>
            </a:r>
          </a:p>
          <a:p>
            <a:pPr>
              <a:buNone/>
            </a:pPr>
            <a:r>
              <a:rPr lang="es-ES" sz="2400" dirty="0" smtClean="0"/>
              <a:t>		“ESTOY MUY ORGULLOS@ DE TI”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6. PROTEGERLE DE LOS RIESGOS REALES O IMAGINARIOS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ihover-img" descr="Uma Menina Dos Desenhos Animados Está Chorando R NA Escuridão clip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29132"/>
            <a:ext cx="1747836" cy="18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hover-img" descr="Alumnos faltan al colegio por temor a un niño violento - Taringa!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00504"/>
            <a:ext cx="2071688" cy="170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RIESGOS IMAGINARIOS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50046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TEMORES O MIEDOS ESPECÍFICOS NO UNIDOS A OTROS SÍNTOMAS SIGNIFICATIVOS.</a:t>
            </a:r>
          </a:p>
          <a:p>
            <a:endParaRPr lang="es-ES" sz="2400" dirty="0" smtClean="0"/>
          </a:p>
          <a:p>
            <a:r>
              <a:rPr lang="es-ES" sz="2400" dirty="0" smtClean="0"/>
              <a:t>TERRORES NOCTURNOS: </a:t>
            </a:r>
            <a:r>
              <a:rPr lang="es-ES" sz="2400" dirty="0" err="1" smtClean="0"/>
              <a:t>heroes</a:t>
            </a:r>
            <a:r>
              <a:rPr lang="es-ES" sz="2400" dirty="0" smtClean="0"/>
              <a:t> en superación.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TERRORES DIURNOS: superación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PROTECCIÓN DE LA INFANCIA Y BUEN TRATO.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TALLER “EL BUEN TRATO”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/>
          <a:lstStyle/>
          <a:p>
            <a:r>
              <a:rPr lang="es-ES" dirty="0" smtClean="0"/>
              <a:t>RIESGOS REALES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ES" u="sng" dirty="0" smtClean="0"/>
              <a:t>PREVENCIÓN</a:t>
            </a:r>
          </a:p>
          <a:p>
            <a:pPr>
              <a:buNone/>
            </a:pPr>
            <a:r>
              <a:rPr lang="es-ES" dirty="0" smtClean="0"/>
              <a:t>“Secretos buenos, secretos malos”</a:t>
            </a:r>
          </a:p>
          <a:p>
            <a:pPr>
              <a:buNone/>
            </a:pPr>
            <a:r>
              <a:rPr lang="es-ES" dirty="0" smtClean="0"/>
              <a:t>“Querer bien, querer mal”</a:t>
            </a:r>
          </a:p>
          <a:p>
            <a:pPr>
              <a:buNone/>
            </a:pPr>
            <a:r>
              <a:rPr lang="es-ES" dirty="0" smtClean="0"/>
              <a:t>“Saber decir no y pedir ayuda”</a:t>
            </a:r>
          </a:p>
          <a:p>
            <a:pPr algn="ctr"/>
            <a:r>
              <a:rPr lang="es-ES" u="sng" dirty="0" smtClean="0"/>
              <a:t>DETECCIÓN</a:t>
            </a:r>
          </a:p>
          <a:p>
            <a:pPr>
              <a:buNone/>
            </a:pPr>
            <a:r>
              <a:rPr lang="es-ES" dirty="0" smtClean="0"/>
              <a:t>“Ponerse las gafas </a:t>
            </a:r>
            <a:r>
              <a:rPr lang="es-ES" b="1" i="1" dirty="0" smtClean="0"/>
              <a:t>graduadas</a:t>
            </a:r>
            <a:r>
              <a:rPr lang="es-ES" dirty="0" smtClean="0"/>
              <a:t>”</a:t>
            </a:r>
          </a:p>
          <a:p>
            <a:pPr>
              <a:buNone/>
            </a:pPr>
            <a:r>
              <a:rPr lang="es-ES" dirty="0" smtClean="0"/>
              <a:t>“Observar indicadores”</a:t>
            </a:r>
          </a:p>
          <a:p>
            <a:pPr>
              <a:buNone/>
            </a:pPr>
            <a:r>
              <a:rPr lang="es-ES" dirty="0" smtClean="0"/>
              <a:t>“Generar vínculo de confianza”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7. ACEPTAR SU SEXUALIDAD Y OFRECER UNA IMAGEN POSITIVA DE SÍ MISM@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5_1_2_1456873820368_984" descr="https://sp.yimg.com/xj/th?id=OIP.M40c4d17abd1bf7d33cff5176dee3f667o0&amp;pid=15.1&amp;P=0&amp;w=300&amp;h=3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857628"/>
            <a:ext cx="1714500" cy="15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yui_3_5_1_1_1456873937755_1363" descr="https://sp.yimg.com/xj/th?id=OIP.M1ddf21041edde9ca6d13c3aefd59beb9o0&amp;pid=15.1&amp;P=0&amp;w=300&amp;h=3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00570"/>
            <a:ext cx="2171700" cy="20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L@S NIÑ@S EXPRESAN SU SEXUALIDAD A TRAVÉS DEL CONOCIMIENTO DE SU CUERPO Y DEL DE LOS DEMÁS.</a:t>
            </a:r>
          </a:p>
          <a:p>
            <a:r>
              <a:rPr lang="es-ES" sz="2800" dirty="0" smtClean="0"/>
              <a:t>DESDE QUE NACEN VAN APRENDIENDO QUE EL CUERPO ES UNA FUENTE INAGOTABLE DE SENSACIONES PLACENTERAS.</a:t>
            </a:r>
          </a:p>
          <a:p>
            <a:r>
              <a:rPr lang="es-ES" sz="2800" dirty="0" smtClean="0"/>
              <a:t>LOS PADRES Y MADRES, COMO EDUCADORES, TIENEN UNA GRAN RESPONSABILIDAD EN LA EDUCACIÓN SEXUAL DE SUS HIJ@S.</a:t>
            </a:r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DETECTAR EL ABUSO SEXUAL INFANTIL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4"/>
          <a:srcRect l="16931" t="12853" r="36684" b="28213"/>
          <a:stretch>
            <a:fillRect/>
          </a:stretch>
        </p:blipFill>
        <p:spPr bwMode="auto">
          <a:xfrm>
            <a:off x="1214414" y="1714488"/>
            <a:ext cx="6035222" cy="43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DETECTAR EL ABUSO SEXUAL INFANTIL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4"/>
          <a:srcRect l="17132" t="18182" r="36861" b="29467"/>
          <a:stretch>
            <a:fillRect/>
          </a:stretch>
        </p:blipFill>
        <p:spPr bwMode="auto">
          <a:xfrm>
            <a:off x="1000100" y="1643050"/>
            <a:ext cx="6564920" cy="41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DETECTAR EL ABUSO SEXUAL INFANTIL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4"/>
          <a:srcRect l="39014" t="19122" r="16226" b="20376"/>
          <a:stretch>
            <a:fillRect/>
          </a:stretch>
        </p:blipFill>
        <p:spPr bwMode="auto">
          <a:xfrm>
            <a:off x="642910" y="1650260"/>
            <a:ext cx="6840985" cy="449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DETECTAR EL ABUSO SEXUAL INFANTIL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4"/>
          <a:srcRect l="39183" t="25412" r="15998" b="15059"/>
          <a:stretch>
            <a:fillRect/>
          </a:stretch>
        </p:blipFill>
        <p:spPr bwMode="auto">
          <a:xfrm>
            <a:off x="785786" y="1685849"/>
            <a:ext cx="6701947" cy="438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8. COMUNICACIÓN Y EMPATÍA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5_1_2_1456874274737_1033" descr="http://static.respuestario.com/images/11/413/3355/241560/5/150111/img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2906653" cy="20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COMUNICACIÓN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PROHIBIDO EL VERBO “SER”</a:t>
            </a:r>
          </a:p>
          <a:p>
            <a:pPr algn="ctr"/>
            <a:r>
              <a:rPr lang="es-ES" sz="2800" dirty="0" smtClean="0"/>
              <a:t>BREVEDAD</a:t>
            </a:r>
          </a:p>
          <a:p>
            <a:pPr algn="ctr"/>
            <a:r>
              <a:rPr lang="es-ES" sz="2800" dirty="0" smtClean="0"/>
              <a:t>CLARIDAD</a:t>
            </a:r>
          </a:p>
          <a:p>
            <a:pPr algn="ctr"/>
            <a:r>
              <a:rPr lang="es-ES" sz="2800" dirty="0" smtClean="0"/>
              <a:t>CONTROL DEL VOLUMEN</a:t>
            </a:r>
          </a:p>
          <a:p>
            <a:pPr algn="ctr"/>
            <a:r>
              <a:rPr lang="es-ES" sz="2800" dirty="0" smtClean="0"/>
              <a:t>GESTOS Y POSTURA CORPORAL</a:t>
            </a:r>
          </a:p>
          <a:p>
            <a:pPr algn="ctr"/>
            <a:r>
              <a:rPr lang="es-ES" sz="2800" dirty="0" smtClean="0"/>
              <a:t>PRIMERO LO POSITIVO DESPUÉS QUE MEJORAR</a:t>
            </a:r>
          </a:p>
          <a:p>
            <a:pPr algn="ctr"/>
            <a:r>
              <a:rPr lang="es-ES" sz="2800" dirty="0" smtClean="0"/>
              <a:t>ESCUCHA ACTIVA</a:t>
            </a:r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EMPATÍA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/>
              <a:t>PONERSE EN EL LUGAR DEL OTRO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ACEPTAR INCONDICIONALMENTE A NUESTROS HIJ@S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10_0_1_1456868290508_213" descr="Ilustración DE Dibujos Animados DE UNA Niña Jugando AL Fútbol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1709741" cy="20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yui_3_5_1_2_1456868577311_584" descr="http://trabajoeninglaterra.org/wp-content/uploads/2013/06/peluquero-hombres-trabajar-en-manchester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929066"/>
            <a:ext cx="1971676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9. PARTICIPACIÓN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5_1_2_1456874746617_734" descr="http://thumbs.dreamstime.com/z/cartoon-happy-family-walking-outdoors-dog-185246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57562"/>
            <a:ext cx="299567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   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TENER EN CUENTA SU OPINIÓN NO SIGNIFICA SER SUMISO A SUS DESEOS.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10.DEDICARLES TIEMPO Y ATENCIÓN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ihover-img" descr="... los superhéroes caminando con sus hijos hacia la escuela | Noiselab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EL PEOR DAÑO QUE UN NIÑO PUEDE SUFRIR:</a:t>
            </a:r>
          </a:p>
          <a:p>
            <a:pPr algn="ctr"/>
            <a:endParaRPr lang="es-ES" dirty="0" smtClean="0"/>
          </a:p>
          <a:p>
            <a:pPr algn="ctr">
              <a:buNone/>
            </a:pPr>
            <a:r>
              <a:rPr lang="es-ES" dirty="0" smtClean="0"/>
              <a:t>LA SOLEDAD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r>
              <a:rPr lang="es-ES" sz="4000" b="1" dirty="0" smtClean="0"/>
              <a:t>Muchas gracias por su atención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dirty="0" err="1" smtClean="0"/>
              <a:t>www</a:t>
            </a:r>
            <a:r>
              <a:rPr lang="es-ES" dirty="0" smtClean="0"/>
              <a:t>. aminogalicia.es</a:t>
            </a:r>
          </a:p>
          <a:p>
            <a:pPr algn="ctr">
              <a:buNone/>
            </a:pPr>
            <a:r>
              <a:rPr lang="es-ES" dirty="0" smtClean="0">
                <a:hlinkClick r:id="rId3"/>
              </a:rPr>
              <a:t>aminogalicia@gmail.com</a:t>
            </a:r>
            <a:endParaRPr lang="es-ES" dirty="0" smtClean="0"/>
          </a:p>
          <a:p>
            <a:pPr algn="ctr">
              <a:buNone/>
            </a:pPr>
            <a:r>
              <a:rPr lang="es-ES" dirty="0" err="1" smtClean="0"/>
              <a:t>Tlf.</a:t>
            </a:r>
            <a:r>
              <a:rPr lang="es-ES" dirty="0" smtClean="0"/>
              <a:t> 654 490 010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NUESTRO HIJ@ IDEAL VS EL REAL</a:t>
            </a:r>
          </a:p>
          <a:p>
            <a:r>
              <a:rPr lang="es-ES" dirty="0" smtClean="0"/>
              <a:t>- PUNTO FUERTE?</a:t>
            </a:r>
          </a:p>
          <a:p>
            <a:r>
              <a:rPr lang="es-ES" dirty="0" smtClean="0"/>
              <a:t>- TALLER: PIENSA EN 3 PUNTOS DÉBILES O DEFECTOS</a:t>
            </a:r>
          </a:p>
          <a:p>
            <a:pPr>
              <a:buNone/>
            </a:pPr>
            <a:r>
              <a:rPr lang="es-ES" dirty="0" smtClean="0"/>
              <a:t>			PIENSA EN 3 PUNTOS FUERTES, CALIDADES O VIRTUDES. </a:t>
            </a:r>
          </a:p>
          <a:p>
            <a:r>
              <a:rPr lang="es-ES" dirty="0" smtClean="0"/>
              <a:t>- CORREGIR:</a:t>
            </a:r>
          </a:p>
          <a:p>
            <a:pPr>
              <a:buNone/>
            </a:pPr>
            <a:r>
              <a:rPr lang="es-ES" dirty="0" smtClean="0"/>
              <a:t>	RESALTAR POSITIVO-EXPLICAR LO NEGATIVO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2. PROPORCIONARLES AMOR Y AFECTO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10_0_1_1456869525881_388" descr="http://images.clipartlogo.com/files/ss/original/838/83884372/parents-argue-and-child-suffer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yui_3_5_1_2_1456869769519_729" descr="http://images.clipartlogo.com/files/ss/thumb/979/9793255/vector-illustration-for-a_smal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129501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yui_3_5_1_2_1456869903495_734" descr="https://sp.yimg.com/xj/th?id=OIP.Mf7f7d72a05e40a46b658fa45d7eead67o0&amp;pid=15.1&amp;P=0&amp;w=300&amp;h=30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714752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778" y="274638"/>
            <a:ext cx="6602022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FAMILIA PRIMER CONTACTO QUE UN NIÑ@ TIENE CON EL MUNDO. SU PERSONALIDAD VA A DEPENDER, EN GRAN MEDIDA, DE LAS RELACIONES Y SENTIMIENTOS QUE EXPERIMENTEN EN ELLA.</a:t>
            </a:r>
          </a:p>
          <a:p>
            <a:r>
              <a:rPr lang="es-ES" dirty="0" smtClean="0"/>
              <a:t>SOMOS EL ESPEJO DONDE SE MIRAN.</a:t>
            </a:r>
          </a:p>
          <a:p>
            <a:r>
              <a:rPr lang="es-ES" dirty="0" smtClean="0"/>
              <a:t>LOS PADRES NO SOMOS AMIGOS NI FILÓSOFOS, SOMOS MODELOS. JUNTOS O SEPARADOS TAMBIÉN.</a:t>
            </a:r>
          </a:p>
          <a:p>
            <a:r>
              <a:rPr lang="es-ES" dirty="0" smtClean="0"/>
              <a:t>NUESTRO AMOR Y NUESTRO EJEMPLO DETERMINARÁN LA IMAGEN QUE TENGAN DE SI MISM@S, SU AUTOESTIMA.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3. ESTABLECER LÍMITES RAZONABLES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5_1_2_1456870464159_683" descr="http://www.alfabetajuega.com/multimedia/imagenes/201501/96298.alfabetajuega-mama-furia-vengadores-comic-130115-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857628"/>
            <a:ext cx="298497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785926"/>
            <a:ext cx="7543824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SOBREPROTECCIÓN ES UN TIPO DE MALTRATO. SI NO MARCAMOS LÍMITES NI RESPETAMOS LOS LÍMITES COHERENTES, NO EDUCAMOS.</a:t>
            </a:r>
          </a:p>
          <a:p>
            <a:r>
              <a:rPr lang="es-ES" dirty="0" smtClean="0"/>
              <a:t>¿CÓMO PONER Y MANTENER LÍMITES?</a:t>
            </a:r>
          </a:p>
          <a:p>
            <a:pPr>
              <a:buNone/>
            </a:pPr>
            <a:r>
              <a:rPr lang="es-ES" dirty="0" smtClean="0"/>
              <a:t>	coherentes(breve vs largo), proporcionales, inmediatos pero pueden pensarse, revisión de normas según edad, firmeza,…</a:t>
            </a:r>
          </a:p>
          <a:p>
            <a:r>
              <a:rPr lang="es-ES" dirty="0" smtClean="0"/>
              <a:t> PEGAR NO ES LA FORMA. CORREGIR LO NEGATIVO, REFORZAR LO POSITIVO</a:t>
            </a:r>
          </a:p>
          <a:p>
            <a:r>
              <a:rPr lang="es-ES" dirty="0" smtClean="0"/>
              <a:t>PARTE SANA, PARTE ENFERMA.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RESPETAR SU DERECHO AL JUEGO Y A TENER RELACIONES DE AMISTAD CON SUS COMPAÑEROS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3"/>
            <a:ext cx="1905266" cy="1514686"/>
          </a:xfrm>
          <a:prstGeom prst="rect">
            <a:avLst/>
          </a:prstGeom>
        </p:spPr>
      </p:pic>
      <p:pic>
        <p:nvPicPr>
          <p:cNvPr id="8" name="yui_3_5_1_2_1456871335308_674" descr="http://a1.mzstatic.com/us/r30/Purple/v4/b2/1f/96/b21f9634-b328-d143-a38c-f8514b692a4a/screen568x568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3067050" cy="17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691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779</Words>
  <Application>Microsoft Office PowerPoint</Application>
  <PresentationFormat>Presentación en pantalla (4:3)</PresentationFormat>
  <Paragraphs>126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Tema de Office</vt:lpstr>
      <vt:lpstr>Acrobat Document</vt:lpstr>
      <vt:lpstr>ABUSO Y MALTRATO INFANTIL NO. GALICIA</vt:lpstr>
      <vt:lpstr>PROTECCIÓN DE LA INFANCIA Y BUEN TRATO. </vt:lpstr>
      <vt:lpstr>1. ACEPTAR INCONDICIONALMENTE A NUESTROS HIJ@S</vt:lpstr>
      <vt:lpstr>Presentación de PowerPoint</vt:lpstr>
      <vt:lpstr>2. PROPORCIONARLES AMOR Y AFECTO</vt:lpstr>
      <vt:lpstr>Presentación de PowerPoint</vt:lpstr>
      <vt:lpstr>3. ESTABLECER LÍMITES RAZONABLES</vt:lpstr>
      <vt:lpstr>Presentación de PowerPoint</vt:lpstr>
      <vt:lpstr>4. RESPETAR SU DERECHO AL JUEGO Y A TENER RELACIONES DE AMISTAD CON SUS COMPAÑEROS</vt:lpstr>
      <vt:lpstr>Presentación de PowerPoint</vt:lpstr>
      <vt:lpstr>DETECTAR EL ACOSO ESCOLAR</vt:lpstr>
      <vt:lpstr>DETECTAR EL ACOSO ESCOLAR Detectar una víctima</vt:lpstr>
      <vt:lpstr>COMO RECONOCER UNA VÍCTIMA  DE ACOSO ESCOLAR</vt:lpstr>
      <vt:lpstr>QUE DEBE HACER LA FAMILIA ANTE EL ACOSO ESCOLAR</vt:lpstr>
      <vt:lpstr>Presentación de PowerPoint</vt:lpstr>
      <vt:lpstr>5. RESPETAR Y FOMENTAR SU AUTONOMÍA</vt:lpstr>
      <vt:lpstr>Presentación de PowerPoint</vt:lpstr>
      <vt:lpstr>6. PROTEGERLE DE LOS RIESGOS REALES O IMAGINARIOS</vt:lpstr>
      <vt:lpstr>RIESGOS IMAGINARIOS</vt:lpstr>
      <vt:lpstr>RIESGOS REALES</vt:lpstr>
      <vt:lpstr>7. ACEPTAR SU SEXUALIDAD Y OFRECER UNA IMAGEN POSITIVA DE SÍ MISM@</vt:lpstr>
      <vt:lpstr>Presentación de PowerPoint</vt:lpstr>
      <vt:lpstr>DETECTAR EL ABUSO SEXUAL INFANTIL</vt:lpstr>
      <vt:lpstr>DETECTAR EL ABUSO SEXUAL INFANTIL</vt:lpstr>
      <vt:lpstr>DETECTAR EL ABUSO SEXUAL INFANTIL</vt:lpstr>
      <vt:lpstr>DETECTAR EL ABUSO SEXUAL INFANTIL</vt:lpstr>
      <vt:lpstr>8. COMUNICACIÓN Y EMPATÍA</vt:lpstr>
      <vt:lpstr>COMUNICACIÓN</vt:lpstr>
      <vt:lpstr>EMPATÍA</vt:lpstr>
      <vt:lpstr>9. PARTICIPACIÓN</vt:lpstr>
      <vt:lpstr>Presentación de PowerPoint</vt:lpstr>
      <vt:lpstr>10.DEDICARLES TIEMPO Y ATENCIÓN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ABUSO Y MALTRATO INFANTIL NO. GALICIA</dc:title>
  <dc:creator>Carmen Gonzalez Lopez</dc:creator>
  <cp:lastModifiedBy>eiruga</cp:lastModifiedBy>
  <cp:revision>48</cp:revision>
  <dcterms:created xsi:type="dcterms:W3CDTF">2014-09-10T15:00:40Z</dcterms:created>
  <dcterms:modified xsi:type="dcterms:W3CDTF">2016-04-19T10:29:37Z</dcterms:modified>
</cp:coreProperties>
</file>